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41"/>
  </p:notesMasterIdLst>
  <p:sldIdLst>
    <p:sldId id="256" r:id="rId2"/>
    <p:sldId id="258" r:id="rId3"/>
    <p:sldId id="257" r:id="rId4"/>
    <p:sldId id="260" r:id="rId5"/>
    <p:sldId id="259" r:id="rId6"/>
    <p:sldId id="262" r:id="rId7"/>
    <p:sldId id="267" r:id="rId8"/>
    <p:sldId id="268" r:id="rId9"/>
    <p:sldId id="269" r:id="rId10"/>
    <p:sldId id="282" r:id="rId11"/>
    <p:sldId id="270" r:id="rId12"/>
    <p:sldId id="271" r:id="rId13"/>
    <p:sldId id="272" r:id="rId14"/>
    <p:sldId id="273" r:id="rId15"/>
    <p:sldId id="283" r:id="rId16"/>
    <p:sldId id="284" r:id="rId17"/>
    <p:sldId id="274" r:id="rId18"/>
    <p:sldId id="285" r:id="rId19"/>
    <p:sldId id="288" r:id="rId20"/>
    <p:sldId id="289" r:id="rId21"/>
    <p:sldId id="290" r:id="rId22"/>
    <p:sldId id="292" r:id="rId23"/>
    <p:sldId id="291" r:id="rId24"/>
    <p:sldId id="308" r:id="rId25"/>
    <p:sldId id="297" r:id="rId26"/>
    <p:sldId id="298" r:id="rId27"/>
    <p:sldId id="299" r:id="rId28"/>
    <p:sldId id="307" r:id="rId29"/>
    <p:sldId id="301" r:id="rId30"/>
    <p:sldId id="305" r:id="rId31"/>
    <p:sldId id="311" r:id="rId32"/>
    <p:sldId id="286" r:id="rId33"/>
    <p:sldId id="309" r:id="rId34"/>
    <p:sldId id="287" r:id="rId35"/>
    <p:sldId id="303" r:id="rId36"/>
    <p:sldId id="304" r:id="rId37"/>
    <p:sldId id="310" r:id="rId38"/>
    <p:sldId id="306" r:id="rId39"/>
    <p:sldId id="279" r:id="rId4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0" autoAdjust="0"/>
    <p:restoredTop sz="93200" autoAdjust="0"/>
  </p:normalViewPr>
  <p:slideViewPr>
    <p:cSldViewPr>
      <p:cViewPr varScale="1">
        <p:scale>
          <a:sx n="82" d="100"/>
          <a:sy n="82" d="100"/>
        </p:scale>
        <p:origin x="-11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image" Target="../media/image6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03CED4-C162-4D04-9663-2016951E226D}" type="datetimeFigureOut">
              <a:rPr lang="fr-FR" smtClean="0"/>
              <a:pPr/>
              <a:t>25/06/2009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32140C-B6BD-4C63-A8A8-D7CFDEE7337E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1</a:t>
            </a:fld>
            <a:endParaRPr lang="fr-FR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13</a:t>
            </a:fld>
            <a:endParaRPr lang="fr-FR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14</a:t>
            </a:fld>
            <a:endParaRPr lang="fr-FR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15</a:t>
            </a:fld>
            <a:endParaRPr lang="fr-FR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16</a:t>
            </a:fld>
            <a:endParaRPr lang="fr-FR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17</a:t>
            </a:fld>
            <a:endParaRPr lang="fr-FR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18</a:t>
            </a:fld>
            <a:endParaRPr lang="fr-FR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19</a:t>
            </a:fld>
            <a:endParaRPr lang="fr-FR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20</a:t>
            </a:fld>
            <a:endParaRPr lang="fr-FR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21</a:t>
            </a:fld>
            <a:endParaRPr lang="fr-FR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23</a:t>
            </a:fld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3</a:t>
            </a:fld>
            <a:endParaRPr lang="fr-FR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24</a:t>
            </a:fld>
            <a:endParaRPr lang="fr-FR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25</a:t>
            </a:fld>
            <a:endParaRPr lang="fr-FR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26</a:t>
            </a:fld>
            <a:endParaRPr lang="fr-FR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27</a:t>
            </a:fld>
            <a:endParaRPr lang="fr-FR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28</a:t>
            </a:fld>
            <a:endParaRPr lang="fr-FR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29</a:t>
            </a:fld>
            <a:endParaRPr lang="fr-FR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30</a:t>
            </a:fld>
            <a:endParaRPr lang="fr-FR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31</a:t>
            </a:fld>
            <a:endParaRPr lang="fr-FR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32</a:t>
            </a:fld>
            <a:endParaRPr lang="fr-FR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33</a:t>
            </a:fld>
            <a:endParaRPr lang="fr-F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6</a:t>
            </a:fld>
            <a:endParaRPr lang="fr-FR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34</a:t>
            </a:fld>
            <a:endParaRPr lang="fr-FR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35</a:t>
            </a:fld>
            <a:endParaRPr lang="fr-FR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36</a:t>
            </a:fld>
            <a:endParaRPr lang="fr-FR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37</a:t>
            </a:fld>
            <a:endParaRPr lang="fr-FR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38</a:t>
            </a:fld>
            <a:endParaRPr lang="fr-FR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39</a:t>
            </a:fld>
            <a:endParaRPr lang="fr-F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7</a:t>
            </a:fld>
            <a:endParaRPr lang="fr-F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8</a:t>
            </a:fld>
            <a:endParaRPr lang="fr-F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9</a:t>
            </a:fld>
            <a:endParaRPr lang="fr-FR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10</a:t>
            </a:fld>
            <a:endParaRPr lang="fr-FR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11</a:t>
            </a:fld>
            <a:endParaRPr lang="fr-FR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2140C-B6BD-4C63-A8A8-D7CFDEE7337E}" type="slidenum">
              <a:rPr lang="fr-FR" smtClean="0"/>
              <a:pPr/>
              <a:t>12</a:t>
            </a:fld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19B14FD-16C5-4174-B985-C263ED15B54F}" type="datetimeFigureOut">
              <a:rPr lang="fr-FR" smtClean="0"/>
              <a:pPr/>
              <a:t>25/06/2009</a:t>
            </a:fld>
            <a:endParaRPr lang="fr-FR" dirty="0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Connecteur droit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Connecteur droit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8078EC2-65E4-4604-825E-BA06C31F7DC2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14FD-16C5-4174-B985-C263ED15B54F}" type="datetimeFigureOut">
              <a:rPr lang="fr-FR" smtClean="0"/>
              <a:pPr/>
              <a:t>25/06/2009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8EC2-65E4-4604-825E-BA06C31F7DC2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14FD-16C5-4174-B985-C263ED15B54F}" type="datetimeFigureOut">
              <a:rPr lang="fr-FR" smtClean="0"/>
              <a:pPr/>
              <a:t>25/06/2009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8EC2-65E4-4604-825E-BA06C31F7DC2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19B14FD-16C5-4174-B985-C263ED15B54F}" type="datetimeFigureOut">
              <a:rPr lang="fr-FR" smtClean="0"/>
              <a:pPr/>
              <a:t>25/06/2009</a:t>
            </a:fld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8078EC2-65E4-4604-825E-BA06C31F7DC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19B14FD-16C5-4174-B985-C263ED15B54F}" type="datetimeFigureOut">
              <a:rPr lang="fr-FR" smtClean="0"/>
              <a:pPr/>
              <a:t>25/06/2009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Connecteur droit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Connecteur droit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necteur droit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8078EC2-65E4-4604-825E-BA06C31F7DC2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14FD-16C5-4174-B985-C263ED15B54F}" type="datetimeFigureOut">
              <a:rPr lang="fr-FR" smtClean="0"/>
              <a:pPr/>
              <a:t>25/06/2009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8EC2-65E4-4604-825E-BA06C31F7DC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14FD-16C5-4174-B985-C263ED15B54F}" type="datetimeFigureOut">
              <a:rPr lang="fr-FR" smtClean="0"/>
              <a:pPr/>
              <a:t>25/06/2009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8EC2-65E4-4604-825E-BA06C31F7DC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19B14FD-16C5-4174-B985-C263ED15B54F}" type="datetimeFigureOut">
              <a:rPr lang="fr-FR" smtClean="0"/>
              <a:pPr/>
              <a:t>25/06/2009</a:t>
            </a:fld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8078EC2-65E4-4604-825E-BA06C31F7DC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14FD-16C5-4174-B985-C263ED15B54F}" type="datetimeFigureOut">
              <a:rPr lang="fr-FR" smtClean="0"/>
              <a:pPr/>
              <a:t>25/06/2009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8EC2-65E4-4604-825E-BA06C31F7DC2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El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19B14FD-16C5-4174-B985-C263ED15B54F}" type="datetimeFigureOut">
              <a:rPr lang="fr-FR" smtClean="0"/>
              <a:pPr/>
              <a:t>25/06/2009</a:t>
            </a:fld>
            <a:endParaRPr lang="fr-FR" dirty="0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8078EC2-65E4-4604-825E-BA06C31F7DC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3" name="Espace réservé du pied de page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F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El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fr-FR" dirty="0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Connecteur droit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19B14FD-16C5-4174-B985-C263ED15B54F}" type="datetimeFigureOut">
              <a:rPr lang="fr-FR" smtClean="0"/>
              <a:pPr/>
              <a:t>25/06/2009</a:t>
            </a:fld>
            <a:endParaRPr lang="fr-FR" dirty="0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8078EC2-65E4-4604-825E-BA06C31F7DC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19B14FD-16C5-4174-B985-C263ED15B54F}" type="datetimeFigureOut">
              <a:rPr lang="fr-FR" smtClean="0"/>
              <a:pPr/>
              <a:t>25/06/2009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El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8078EC2-65E4-4604-825E-BA06C31F7DC2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slide" Target="slide3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Pierre\Desktop\pwppolo\MOV00025.MPG" TargetMode="External"/><Relationship Id="rId6" Type="http://schemas.openxmlformats.org/officeDocument/2006/relationships/image" Target="../media/image26.png"/><Relationship Id="rId5" Type="http://schemas.openxmlformats.org/officeDocument/2006/relationships/slide" Target="slide3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2.jpeg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2.jpeg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7.jpeg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1.jpeg"/><Relationship Id="rId4" Type="http://schemas.openxmlformats.org/officeDocument/2006/relationships/oleObject" Target="../embeddings/oleObject8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4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4.jpeg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1.bin"/><Relationship Id="rId5" Type="http://schemas.openxmlformats.org/officeDocument/2006/relationships/slide" Target="slide3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slide" Target="slide3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slide" Target="slide39.xml"/><Relationship Id="rId4" Type="http://schemas.openxmlformats.org/officeDocument/2006/relationships/slide" Target="slide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png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71538" y="2285992"/>
            <a:ext cx="8458200" cy="1470025"/>
          </a:xfrm>
        </p:spPr>
        <p:txBody>
          <a:bodyPr>
            <a:normAutofit/>
          </a:bodyPr>
          <a:lstStyle/>
          <a:p>
            <a:pPr algn="ctr"/>
            <a:r>
              <a:rPr lang="fr-FR" sz="4000" u="sng" dirty="0" smtClean="0">
                <a:latin typeface="Comic Sans MS" pitchFamily="66" charset="0"/>
              </a:rPr>
              <a:t>Réalisation tests et intégration</a:t>
            </a:r>
            <a:endParaRPr lang="fr-FR" sz="4000" u="sng" dirty="0">
              <a:latin typeface="Comic Sans MS" pitchFamily="66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643306" y="1000108"/>
            <a:ext cx="4354266" cy="714380"/>
          </a:xfrm>
        </p:spPr>
        <p:txBody>
          <a:bodyPr>
            <a:normAutofit/>
          </a:bodyPr>
          <a:lstStyle/>
          <a:p>
            <a:pPr algn="ctr"/>
            <a:r>
              <a:rPr lang="fr-FR" sz="3200" i="1" u="sng" dirty="0" smtClean="0">
                <a:latin typeface="Comic Sans MS" pitchFamily="66" charset="0"/>
              </a:rPr>
              <a:t>BTS M.A.I</a:t>
            </a:r>
            <a:endParaRPr lang="fr-FR" sz="3200" i="1" u="sng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15206" y="142852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ZoneTexte 4"/>
          <p:cNvSpPr txBox="1"/>
          <p:nvPr/>
        </p:nvSpPr>
        <p:spPr>
          <a:xfrm>
            <a:off x="1857356" y="142852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err="1" smtClean="0">
                <a:solidFill>
                  <a:schemeClr val="tx2"/>
                </a:solidFill>
                <a:latin typeface="Comic Sans MS" pitchFamily="66" charset="0"/>
              </a:rPr>
              <a:t>Polowczyk</a:t>
            </a:r>
            <a:r>
              <a:rPr lang="fr-FR" sz="2400" b="1" dirty="0" smtClean="0">
                <a:solidFill>
                  <a:schemeClr val="tx2"/>
                </a:solidFill>
                <a:latin typeface="Comic Sans MS" pitchFamily="66" charset="0"/>
              </a:rPr>
              <a:t> Johann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928794" y="6143645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Comic Sans MS" pitchFamily="66" charset="0"/>
              </a:rPr>
              <a:t>Session 2009</a:t>
            </a:r>
            <a:endParaRPr lang="fr-FR" b="1" dirty="0">
              <a:latin typeface="Comic Sans MS" pitchFamily="66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6572264" y="5929330"/>
            <a:ext cx="22797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 smtClean="0">
                <a:latin typeface="Comic Sans MS" pitchFamily="66" charset="0"/>
              </a:rPr>
              <a:t>Lycée Carnot</a:t>
            </a:r>
          </a:p>
          <a:p>
            <a:r>
              <a:rPr lang="fr-FR" b="1" dirty="0" smtClean="0">
                <a:latin typeface="Comic Sans MS" pitchFamily="66" charset="0"/>
              </a:rPr>
              <a:t>Bruay-la-Buissière</a:t>
            </a:r>
            <a:endParaRPr lang="fr-FR" b="1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Présentation du produit: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P1010670.JPG"/>
          <p:cNvPicPr/>
          <p:nvPr/>
        </p:nvPicPr>
        <p:blipFill>
          <a:blip r:embed="rId4" cstate="print"/>
          <a:srcRect l="21084" t="5988" r="22460" b="23947"/>
          <a:stretch>
            <a:fillRect/>
          </a:stretch>
        </p:blipFill>
        <p:spPr>
          <a:xfrm>
            <a:off x="1071538" y="2285992"/>
            <a:ext cx="2066423" cy="1941095"/>
          </a:xfrm>
          <a:prstGeom prst="rect">
            <a:avLst/>
          </a:prstGeom>
        </p:spPr>
      </p:pic>
      <p:pic>
        <p:nvPicPr>
          <p:cNvPr id="25" name="Image 24" descr="P1010681.JPG"/>
          <p:cNvPicPr/>
          <p:nvPr/>
        </p:nvPicPr>
        <p:blipFill>
          <a:blip r:embed="rId5" cstate="print">
            <a:lum bright="20000"/>
          </a:blip>
          <a:srcRect l="35414" t="27944" r="36830" b="36127"/>
          <a:stretch>
            <a:fillRect/>
          </a:stretch>
        </p:blipFill>
        <p:spPr>
          <a:xfrm>
            <a:off x="5000628" y="2214554"/>
            <a:ext cx="2079291" cy="1957137"/>
          </a:xfrm>
          <a:prstGeom prst="rect">
            <a:avLst/>
          </a:prstGeom>
        </p:spPr>
      </p:pic>
      <p:cxnSp>
        <p:nvCxnSpPr>
          <p:cNvPr id="1026" name="AutoShape 2"/>
          <p:cNvCxnSpPr>
            <a:cxnSpLocks noChangeShapeType="1"/>
          </p:cNvCxnSpPr>
          <p:nvPr/>
        </p:nvCxnSpPr>
        <p:spPr bwMode="auto">
          <a:xfrm flipV="1">
            <a:off x="5286380" y="3714752"/>
            <a:ext cx="898526" cy="714380"/>
          </a:xfrm>
          <a:prstGeom prst="straightConnector1">
            <a:avLst/>
          </a:prstGeom>
          <a:noFill/>
          <a:ln w="19050">
            <a:solidFill>
              <a:srgbClr val="0070C0"/>
            </a:solidFill>
            <a:round/>
            <a:headEnd/>
            <a:tailEnd type="triangle" w="med" len="med"/>
          </a:ln>
        </p:spPr>
      </p:cxn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4857752" y="4429132"/>
            <a:ext cx="808037" cy="314325"/>
          </a:xfrm>
          <a:prstGeom prst="rect">
            <a:avLst/>
          </a:prstGeom>
          <a:solidFill>
            <a:srgbClr val="FFFFFF"/>
          </a:solidFill>
          <a:ln w="12700">
            <a:solidFill>
              <a:srgbClr val="4F81BD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Rondelle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7143768" y="2571744"/>
            <a:ext cx="1204912" cy="314325"/>
          </a:xfrm>
          <a:prstGeom prst="rect">
            <a:avLst/>
          </a:prstGeom>
          <a:solidFill>
            <a:srgbClr val="FFFFFF"/>
          </a:solidFill>
          <a:ln w="12700">
            <a:solidFill>
              <a:srgbClr val="4F81BD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1200" dirty="0" smtClean="0">
                <a:latin typeface="Times New Roman" pitchFamily="18" charset="0"/>
              </a:rPr>
              <a:t>Faux axe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1357290" y="1428736"/>
            <a:ext cx="1428760" cy="642942"/>
          </a:xfrm>
          <a:prstGeom prst="rect">
            <a:avLst/>
          </a:prstGeom>
          <a:solidFill>
            <a:srgbClr val="FFFFFF"/>
          </a:solidFill>
          <a:ln w="12700">
            <a:solidFill>
              <a:srgbClr val="4F81BD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Satellite sans rondelle monté</a:t>
            </a:r>
            <a:r>
              <a:rPr kumimoji="0" 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sur OP110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5357818" y="1357298"/>
            <a:ext cx="1428760" cy="642942"/>
          </a:xfrm>
          <a:prstGeom prst="rect">
            <a:avLst/>
          </a:prstGeom>
          <a:solidFill>
            <a:srgbClr val="FFFFFF"/>
          </a:solidFill>
          <a:ln w="12700">
            <a:solidFill>
              <a:srgbClr val="4F81BD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Satellite avec rondelle monté</a:t>
            </a:r>
            <a:r>
              <a:rPr kumimoji="0" 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sur OP115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31" name="AutoShape 7"/>
          <p:cNvCxnSpPr>
            <a:cxnSpLocks noChangeShapeType="1"/>
          </p:cNvCxnSpPr>
          <p:nvPr/>
        </p:nvCxnSpPr>
        <p:spPr bwMode="auto">
          <a:xfrm flipV="1">
            <a:off x="1142976" y="3714752"/>
            <a:ext cx="735013" cy="654050"/>
          </a:xfrm>
          <a:prstGeom prst="straightConnector1">
            <a:avLst/>
          </a:prstGeom>
          <a:noFill/>
          <a:ln w="19050">
            <a:solidFill>
              <a:srgbClr val="0070C0"/>
            </a:solidFill>
            <a:round/>
            <a:headEnd/>
            <a:tailEnd type="triangle" w="med" len="med"/>
          </a:ln>
        </p:spPr>
      </p:cxnSp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785786" y="4357694"/>
            <a:ext cx="806450" cy="314325"/>
          </a:xfrm>
          <a:prstGeom prst="rect">
            <a:avLst/>
          </a:prstGeom>
          <a:solidFill>
            <a:srgbClr val="FFFFFF"/>
          </a:solidFill>
          <a:ln w="12700">
            <a:solidFill>
              <a:srgbClr val="4F81BD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Aiguilles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33" name="AutoShape 9"/>
          <p:cNvCxnSpPr>
            <a:cxnSpLocks noChangeShapeType="1"/>
          </p:cNvCxnSpPr>
          <p:nvPr/>
        </p:nvCxnSpPr>
        <p:spPr bwMode="auto">
          <a:xfrm rot="10800000" flipV="1">
            <a:off x="6429390" y="2728906"/>
            <a:ext cx="785817" cy="493713"/>
          </a:xfrm>
          <a:prstGeom prst="straightConnector1">
            <a:avLst/>
          </a:prstGeom>
          <a:noFill/>
          <a:ln w="19050">
            <a:solidFill>
              <a:srgbClr val="0070C0"/>
            </a:solidFill>
            <a:round/>
            <a:headEnd/>
            <a:tailEnd type="triangle" w="med" len="med"/>
          </a:ln>
        </p:spPr>
      </p:cxn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4786322"/>
            <a:ext cx="2571768" cy="1871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8" y="4714884"/>
            <a:ext cx="2910487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ZoneTexte 20"/>
          <p:cNvSpPr txBox="1"/>
          <p:nvPr/>
        </p:nvSpPr>
        <p:spPr>
          <a:xfrm>
            <a:off x="357158" y="564357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rial Black" pitchFamily="34" charset="0"/>
              </a:rPr>
              <a:t>PS1</a:t>
            </a:r>
            <a:endParaRPr lang="fr-FR" dirty="0">
              <a:latin typeface="Arial Black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4572000" y="5500702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rial Black" pitchFamily="34" charset="0"/>
              </a:rPr>
              <a:t>PS2</a:t>
            </a:r>
            <a:endParaRPr lang="fr-FR" dirty="0">
              <a:latin typeface="Arial Black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Présentation du système: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500034" y="228599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  <p:sp>
        <p:nvSpPr>
          <p:cNvPr id="24" name="Espace réservé du contenu 2"/>
          <p:cNvSpPr txBox="1">
            <a:spLocks/>
          </p:cNvSpPr>
          <p:nvPr/>
        </p:nvSpPr>
        <p:spPr>
          <a:xfrm>
            <a:off x="428596" y="1500174"/>
            <a:ext cx="6829444" cy="685792"/>
          </a:xfrm>
          <a:prstGeom prst="rect">
            <a:avLst/>
          </a:prstGeom>
        </p:spPr>
        <p:txBody>
          <a:bodyPr vert="horz">
            <a:normAutofit fontScale="925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Photo</a:t>
            </a:r>
            <a:r>
              <a:rPr kumimoji="0" lang="fr-FR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d’implantation Op110 et Op115:</a:t>
            </a: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23" name="Image 22" descr="DSC000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2571744"/>
            <a:ext cx="4095778" cy="30718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5" name="Image 24" descr="DSC0000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2571768"/>
            <a:ext cx="4095747" cy="30718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6" name="ZoneTexte 25"/>
          <p:cNvSpPr txBox="1"/>
          <p:nvPr/>
        </p:nvSpPr>
        <p:spPr>
          <a:xfrm>
            <a:off x="857224" y="2071678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Op110</a:t>
            </a:r>
            <a:endParaRPr lang="fr-FR" dirty="0"/>
          </a:p>
        </p:txBody>
      </p:sp>
      <p:sp>
        <p:nvSpPr>
          <p:cNvPr id="27" name="ZoneTexte 26"/>
          <p:cNvSpPr txBox="1"/>
          <p:nvPr/>
        </p:nvSpPr>
        <p:spPr>
          <a:xfrm>
            <a:off x="5643570" y="2071678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Op115</a:t>
            </a:r>
            <a:endParaRPr lang="fr-FR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Présentation du système: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Espace réservé du contenu 2"/>
          <p:cNvSpPr txBox="1">
            <a:spLocks/>
          </p:cNvSpPr>
          <p:nvPr/>
        </p:nvSpPr>
        <p:spPr>
          <a:xfrm>
            <a:off x="428596" y="1500174"/>
            <a:ext cx="682944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580996" y="1652574"/>
            <a:ext cx="682944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lang="fr-FR" sz="2800" b="1" dirty="0" smtClean="0">
                <a:latin typeface="Comic Sans MS" pitchFamily="66" charset="0"/>
              </a:rPr>
              <a:t>L’</a:t>
            </a:r>
            <a:r>
              <a:rPr kumimoji="0" lang="fr-FR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Op110:</a:t>
            </a: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11" name="Image 10" descr="C:\Users\johann\Desktop\jOhann\stage johann\STAGE sta\photos sta\DSC0002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2643182"/>
            <a:ext cx="371477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e 11" descr="C:\Users\johann\Desktop\jOhann\stage johann\STAGE sta\photos sta\DSC0002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2" y="2643183"/>
            <a:ext cx="364333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Connecteur droit avec flèche 15"/>
          <p:cNvCxnSpPr/>
          <p:nvPr/>
        </p:nvCxnSpPr>
        <p:spPr>
          <a:xfrm rot="5400000" flipH="1" flipV="1">
            <a:off x="7108049" y="4822041"/>
            <a:ext cx="85725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hlinkClick r:id="rId7" action="ppaction://hlinksldjump"/>
          </p:cNvPr>
          <p:cNvSpPr txBox="1"/>
          <p:nvPr/>
        </p:nvSpPr>
        <p:spPr>
          <a:xfrm>
            <a:off x="6643702" y="5429264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Caméra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5715008" y="1643050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Bol vibrant</a:t>
            </a:r>
            <a:endParaRPr lang="fr-FR" dirty="0"/>
          </a:p>
        </p:txBody>
      </p:sp>
      <p:cxnSp>
        <p:nvCxnSpPr>
          <p:cNvPr id="18" name="Connecteur droit avec flèche 17"/>
          <p:cNvCxnSpPr/>
          <p:nvPr/>
        </p:nvCxnSpPr>
        <p:spPr>
          <a:xfrm rot="5400000">
            <a:off x="4679157" y="2678901"/>
            <a:ext cx="171451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 rot="5400000">
            <a:off x="5607851" y="2393149"/>
            <a:ext cx="1000132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Présentation du système: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Espace réservé du contenu 2"/>
          <p:cNvSpPr txBox="1">
            <a:spLocks/>
          </p:cNvSpPr>
          <p:nvPr/>
        </p:nvSpPr>
        <p:spPr>
          <a:xfrm>
            <a:off x="428596" y="1500174"/>
            <a:ext cx="682944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580996" y="1652574"/>
            <a:ext cx="220505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lang="fr-FR" sz="2800" b="1" dirty="0" smtClean="0">
                <a:latin typeface="Comic Sans MS" pitchFamily="66" charset="0"/>
              </a:rPr>
              <a:t>L’</a:t>
            </a:r>
            <a:r>
              <a:rPr kumimoji="0" lang="fr-FR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Op115:</a:t>
            </a: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17" name="Image 16" descr="DSC000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0" y="1643050"/>
            <a:ext cx="3018238" cy="4024317"/>
          </a:xfrm>
          <a:prstGeom prst="rect">
            <a:avLst/>
          </a:prstGeom>
        </p:spPr>
      </p:pic>
      <p:pic>
        <p:nvPicPr>
          <p:cNvPr id="13" name="Image 12"/>
          <p:cNvPicPr/>
          <p:nvPr/>
        </p:nvPicPr>
        <p:blipFill>
          <a:blip r:embed="rId5" cstate="print">
            <a:lum bright="-6000" contrast="12000"/>
            <a:grayscl/>
          </a:blip>
          <a:srcRect/>
          <a:stretch>
            <a:fillRect/>
          </a:stretch>
        </p:blipFill>
        <p:spPr bwMode="auto">
          <a:xfrm>
            <a:off x="714348" y="2643182"/>
            <a:ext cx="3675716" cy="2918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AutoShape 4"/>
          <p:cNvSpPr>
            <a:spLocks noChangeArrowheads="1"/>
          </p:cNvSpPr>
          <p:nvPr/>
        </p:nvSpPr>
        <p:spPr bwMode="auto">
          <a:xfrm rot="13556689">
            <a:off x="2893470" y="5578957"/>
            <a:ext cx="725488" cy="1746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B2A1C7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auto">
          <a:xfrm rot="13585593">
            <a:off x="4236793" y="4879121"/>
            <a:ext cx="725488" cy="1746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B2A1C7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9" name="AutoShape 4"/>
          <p:cNvSpPr>
            <a:spLocks noChangeArrowheads="1"/>
          </p:cNvSpPr>
          <p:nvPr/>
        </p:nvSpPr>
        <p:spPr bwMode="auto">
          <a:xfrm rot="13608364">
            <a:off x="657270" y="3528418"/>
            <a:ext cx="725488" cy="1746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B2A1C7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auto">
          <a:xfrm rot="13674955">
            <a:off x="2088284" y="2812164"/>
            <a:ext cx="725488" cy="1746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B2A1C7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714744" y="5715016"/>
            <a:ext cx="1654175" cy="523875"/>
          </a:xfrm>
          <a:prstGeom prst="rect">
            <a:avLst/>
          </a:prstGeom>
          <a:solidFill>
            <a:srgbClr val="FFFFFF"/>
          </a:solidFill>
          <a:ln w="12700">
            <a:solidFill>
              <a:srgbClr val="8064A2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Sens d’arrivé des pignons de l’OP110.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428596" y="2357430"/>
            <a:ext cx="1654175" cy="523875"/>
          </a:xfrm>
          <a:prstGeom prst="rect">
            <a:avLst/>
          </a:prstGeom>
          <a:solidFill>
            <a:srgbClr val="FFFFFF"/>
          </a:solidFill>
          <a:ln w="12700">
            <a:solidFill>
              <a:srgbClr val="8064A2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Sens de sortie</a:t>
            </a:r>
            <a:r>
              <a:rPr kumimoji="0" 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vers les modules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Présentation du système: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500034" y="228599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  <p:sp>
        <p:nvSpPr>
          <p:cNvPr id="24" name="Espace réservé du contenu 2"/>
          <p:cNvSpPr txBox="1">
            <a:spLocks/>
          </p:cNvSpPr>
          <p:nvPr/>
        </p:nvSpPr>
        <p:spPr>
          <a:xfrm>
            <a:off x="428596" y="1500174"/>
            <a:ext cx="682944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580996" y="1652574"/>
            <a:ext cx="682944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lang="fr-FR" sz="2800" b="1" dirty="0" smtClean="0">
                <a:latin typeface="Comic Sans MS" pitchFamily="66" charset="0"/>
              </a:rPr>
              <a:t>L’</a:t>
            </a:r>
            <a:r>
              <a:rPr kumimoji="0" lang="fr-FR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Op115:</a:t>
            </a: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13" name="Image 12" descr="D:\STAGE sta\photos sta\pack train\DSC0003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2428868"/>
            <a:ext cx="3071835" cy="3626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Image 14" descr="DSC0002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628" y="2214554"/>
            <a:ext cx="2928958" cy="3905277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Schéma descriptif des modules: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 17"/>
          <p:cNvPicPr/>
          <p:nvPr/>
        </p:nvPicPr>
        <p:blipFill>
          <a:blip r:embed="rId5" cstate="print">
            <a:lum bright="18000" contrast="24000"/>
          </a:blip>
          <a:srcRect/>
          <a:stretch>
            <a:fillRect/>
          </a:stretch>
        </p:blipFill>
        <p:spPr bwMode="auto">
          <a:xfrm>
            <a:off x="2857488" y="1928802"/>
            <a:ext cx="2708470" cy="43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AutoShape 2"/>
          <p:cNvSpPr>
            <a:spLocks noChangeArrowheads="1"/>
          </p:cNvSpPr>
          <p:nvPr/>
        </p:nvSpPr>
        <p:spPr bwMode="auto">
          <a:xfrm rot="9377301" flipV="1">
            <a:off x="5362148" y="2424527"/>
            <a:ext cx="725488" cy="173834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B2A1C7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" name="Image 19" descr="P1010670.JPG"/>
          <p:cNvPicPr/>
          <p:nvPr/>
        </p:nvPicPr>
        <p:blipFill>
          <a:blip r:embed="rId6" cstate="print"/>
          <a:srcRect l="21084" t="5988" r="22460" b="23947"/>
          <a:stretch>
            <a:fillRect/>
          </a:stretch>
        </p:blipFill>
        <p:spPr>
          <a:xfrm>
            <a:off x="6500826" y="1643050"/>
            <a:ext cx="931246" cy="860612"/>
          </a:xfrm>
          <a:prstGeom prst="rect">
            <a:avLst/>
          </a:prstGeom>
        </p:spPr>
      </p:pic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6215074" y="2571744"/>
            <a:ext cx="1654175" cy="331787"/>
          </a:xfrm>
          <a:prstGeom prst="rect">
            <a:avLst/>
          </a:prstGeom>
          <a:solidFill>
            <a:srgbClr val="FFFFFF"/>
          </a:solidFill>
          <a:ln w="12700">
            <a:solidFill>
              <a:srgbClr val="8064A2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Arrivé des satellites.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2" name="Image 21" descr="P1010681.JPG"/>
          <p:cNvPicPr/>
          <p:nvPr/>
        </p:nvPicPr>
        <p:blipFill>
          <a:blip r:embed="rId7" cstate="print">
            <a:lum bright="20000"/>
          </a:blip>
          <a:srcRect l="35414" t="27944" r="36830" b="36127"/>
          <a:stretch>
            <a:fillRect/>
          </a:stretch>
        </p:blipFill>
        <p:spPr>
          <a:xfrm>
            <a:off x="1214414" y="3214686"/>
            <a:ext cx="1056715" cy="1008530"/>
          </a:xfrm>
          <a:prstGeom prst="rect">
            <a:avLst/>
          </a:prstGeom>
        </p:spPr>
      </p:pic>
      <p:sp>
        <p:nvSpPr>
          <p:cNvPr id="2052" name="AutoShape 4"/>
          <p:cNvSpPr>
            <a:spLocks noChangeArrowheads="1"/>
          </p:cNvSpPr>
          <p:nvPr/>
        </p:nvSpPr>
        <p:spPr bwMode="auto">
          <a:xfrm rot="9326975">
            <a:off x="2503782" y="3500386"/>
            <a:ext cx="725488" cy="1746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B2A1C7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928662" y="4286256"/>
            <a:ext cx="1654175" cy="523875"/>
          </a:xfrm>
          <a:prstGeom prst="rect">
            <a:avLst/>
          </a:prstGeom>
          <a:solidFill>
            <a:srgbClr val="FFFFFF"/>
          </a:solidFill>
          <a:ln w="12700">
            <a:solidFill>
              <a:srgbClr val="8064A2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Evacuation des satellites + rondelles.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 rot="5400000">
            <a:off x="4125908" y="1874828"/>
            <a:ext cx="488950" cy="168271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D99594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 rot="5400000">
            <a:off x="3843333" y="1728775"/>
            <a:ext cx="488950" cy="1746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D99594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4500562" y="1357298"/>
            <a:ext cx="1654175" cy="331787"/>
          </a:xfrm>
          <a:prstGeom prst="rect">
            <a:avLst/>
          </a:prstGeom>
          <a:solidFill>
            <a:srgbClr val="FFFFFF"/>
          </a:solidFill>
          <a:ln w="12700">
            <a:solidFill>
              <a:srgbClr val="C0504D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Arrivé des rondelles.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8" name="Image 27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57422" y="1357298"/>
            <a:ext cx="964361" cy="879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Présentation du projet: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5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500034" y="228599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  <p:sp>
        <p:nvSpPr>
          <p:cNvPr id="24" name="Espace réservé du contenu 2"/>
          <p:cNvSpPr txBox="1">
            <a:spLocks/>
          </p:cNvSpPr>
          <p:nvPr/>
        </p:nvSpPr>
        <p:spPr>
          <a:xfrm>
            <a:off x="428596" y="1500174"/>
            <a:ext cx="682944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10" name="MOV00025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357290" y="164305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Objectif du projet: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Espace réservé du contenu 2"/>
          <p:cNvSpPr txBox="1">
            <a:spLocks/>
          </p:cNvSpPr>
          <p:nvPr/>
        </p:nvSpPr>
        <p:spPr>
          <a:xfrm>
            <a:off x="428596" y="1500174"/>
            <a:ext cx="682944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714348" y="1857364"/>
            <a:ext cx="71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Réalisation d’un Banc de Réglage pour les modules de pose rondelles de l’OP115.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428596" y="3286124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 smtClean="0"/>
              <a:t>Pourquoi??:</a:t>
            </a:r>
            <a:endParaRPr lang="fr-FR" u="sng" dirty="0"/>
          </a:p>
        </p:txBody>
      </p:sp>
      <p:sp>
        <p:nvSpPr>
          <p:cNvPr id="13" name="ZoneTexte 12"/>
          <p:cNvSpPr txBox="1"/>
          <p:nvPr/>
        </p:nvSpPr>
        <p:spPr>
          <a:xfrm>
            <a:off x="1857356" y="3286124"/>
            <a:ext cx="68580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dirty="0" smtClean="0"/>
              <a:t> Maintenance préventif: changement tout les 6 mois des modules.</a:t>
            </a:r>
          </a:p>
          <a:p>
            <a:endParaRPr lang="fr-FR" dirty="0" smtClean="0"/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 Cadence élevée de fabrication.</a:t>
            </a:r>
          </a:p>
          <a:p>
            <a:endParaRPr lang="fr-FR" dirty="0" smtClean="0"/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 Usure importante du aux pièces traitées.</a:t>
            </a:r>
          </a:p>
          <a:p>
            <a:endParaRPr lang="fr-FR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Réalisation des pièces du bâti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500034" y="228599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  <p:sp>
        <p:nvSpPr>
          <p:cNvPr id="24" name="Espace réservé du contenu 2"/>
          <p:cNvSpPr txBox="1">
            <a:spLocks/>
          </p:cNvSpPr>
          <p:nvPr/>
        </p:nvSpPr>
        <p:spPr>
          <a:xfrm>
            <a:off x="285720" y="1500174"/>
            <a:ext cx="682944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15" name="Image 14" descr="cale module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28596" y="2428868"/>
            <a:ext cx="3458658" cy="927847"/>
          </a:xfrm>
          <a:prstGeom prst="rect">
            <a:avLst/>
          </a:prstGeom>
        </p:spPr>
      </p:pic>
      <p:pic>
        <p:nvPicPr>
          <p:cNvPr id="16" name="Image 15" descr="cale module large.jpg"/>
          <p:cNvPicPr/>
          <p:nvPr/>
        </p:nvPicPr>
        <p:blipFill>
          <a:blip r:embed="rId6" cstate="print"/>
          <a:stretch>
            <a:fillRect/>
          </a:stretch>
        </p:blipFill>
        <p:spPr>
          <a:xfrm rot="2678266">
            <a:off x="5430730" y="1961114"/>
            <a:ext cx="2571156" cy="2076426"/>
          </a:xfrm>
          <a:prstGeom prst="rect">
            <a:avLst/>
          </a:prstGeom>
        </p:spPr>
      </p:pic>
      <p:pic>
        <p:nvPicPr>
          <p:cNvPr id="17" name="Image 16" descr="DSC00230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928926" y="4071942"/>
            <a:ext cx="2724150" cy="2043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ZoneTexte 17"/>
          <p:cNvSpPr txBox="1"/>
          <p:nvPr/>
        </p:nvSpPr>
        <p:spPr>
          <a:xfrm>
            <a:off x="928662" y="1714488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Cale module 28</a:t>
            </a:r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5214942" y="1714488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Cale module large 27</a:t>
            </a:r>
            <a:endParaRPr lang="fr-FR" dirty="0"/>
          </a:p>
        </p:txBody>
      </p:sp>
      <p:sp>
        <p:nvSpPr>
          <p:cNvPr id="20" name="ZoneTexte 19"/>
          <p:cNvSpPr txBox="1"/>
          <p:nvPr/>
        </p:nvSpPr>
        <p:spPr>
          <a:xfrm>
            <a:off x="2500298" y="3500438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Bride de fixation 29,30,31 et 32</a:t>
            </a:r>
            <a:endParaRPr lang="fr-FR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500034" y="228599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285852" y="2000240"/>
          <a:ext cx="2549525" cy="2992437"/>
        </p:xfrm>
        <a:graphic>
          <a:graphicData uri="http://schemas.openxmlformats.org/presentationml/2006/ole">
            <p:oleObj spid="_x0000_s1026" r:id="rId4" imgW="4156196" imgH="4864534" progId="Visio.Drawing.11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4714876" y="1928802"/>
          <a:ext cx="3400656" cy="3357586"/>
        </p:xfrm>
        <a:graphic>
          <a:graphicData uri="http://schemas.openxmlformats.org/presentationml/2006/ole">
            <p:oleObj spid="_x0000_s1027" r:id="rId5" imgW="5278730" imgH="5218989" progId="Visio.Drawing.11">
              <p:embed/>
            </p:oleObj>
          </a:graphicData>
        </a:graphic>
      </p:graphicFrame>
      <p:pic>
        <p:nvPicPr>
          <p:cNvPr id="22" name="Image 21" descr="DSC00181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14283" y="5072074"/>
            <a:ext cx="2786082" cy="1654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25" name="Connecteur droit 24"/>
          <p:cNvCxnSpPr/>
          <p:nvPr/>
        </p:nvCxnSpPr>
        <p:spPr>
          <a:xfrm rot="5400000">
            <a:off x="1214438" y="3429000"/>
            <a:ext cx="685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ZoneTexte 25"/>
          <p:cNvSpPr txBox="1"/>
          <p:nvPr/>
        </p:nvSpPr>
        <p:spPr>
          <a:xfrm>
            <a:off x="1428728" y="285728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 smtClean="0">
                <a:solidFill>
                  <a:schemeClr val="tx2"/>
                </a:solidFill>
                <a:latin typeface="Comic Sans MS" pitchFamily="66" charset="0"/>
              </a:rPr>
              <a:t>Phase 10:</a:t>
            </a:r>
            <a:endParaRPr lang="fr-FR" sz="2400" b="1" u="sng" dirty="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5857884" y="285728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 smtClean="0">
                <a:solidFill>
                  <a:schemeClr val="tx2"/>
                </a:solidFill>
                <a:latin typeface="Comic Sans MS" pitchFamily="66" charset="0"/>
              </a:rPr>
              <a:t>Phase 20:</a:t>
            </a:r>
            <a:endParaRPr lang="fr-FR" sz="2400" b="1" u="sng" dirty="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142844" y="928670"/>
            <a:ext cx="4643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u="sng" dirty="0" smtClean="0">
                <a:latin typeface="Comic Sans MS" pitchFamily="66" charset="0"/>
              </a:rPr>
              <a:t>Machine outil:</a:t>
            </a:r>
            <a:r>
              <a:rPr lang="fr-FR" sz="2000" dirty="0" smtClean="0">
                <a:latin typeface="Comic Sans MS" pitchFamily="66" charset="0"/>
              </a:rPr>
              <a:t> </a:t>
            </a:r>
            <a:r>
              <a:rPr lang="fr-FR" dirty="0" smtClean="0">
                <a:latin typeface="Comic Sans MS" pitchFamily="66" charset="0"/>
              </a:rPr>
              <a:t>Fraiseuse verticale </a:t>
            </a:r>
            <a:endParaRPr lang="fr-FR" u="sng" dirty="0">
              <a:latin typeface="Comic Sans MS" pitchFamily="66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4714876" y="928670"/>
            <a:ext cx="400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u="sng" dirty="0" smtClean="0">
                <a:latin typeface="Comic Sans MS" pitchFamily="66" charset="0"/>
              </a:rPr>
              <a:t>Machine outil:</a:t>
            </a:r>
            <a:r>
              <a:rPr lang="fr-FR" dirty="0" smtClean="0">
                <a:latin typeface="Comic Sans MS" pitchFamily="66" charset="0"/>
              </a:rPr>
              <a:t> Fraiseuse verticale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5214942" y="5572140"/>
            <a:ext cx="1928826" cy="857256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Outillage: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 Fraise carbure Ø120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 Cales rectifiées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 Etau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214282" y="1428736"/>
            <a:ext cx="2786082" cy="57150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Brut : Rectangle d’aluminium (2017A)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55*55*104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596" y="0"/>
            <a:ext cx="7467600" cy="1143000"/>
          </a:xfrm>
        </p:spPr>
        <p:txBody>
          <a:bodyPr/>
          <a:lstStyle/>
          <a:p>
            <a:r>
              <a:rPr lang="fr-FR" b="1" u="sng" dirty="0" smtClean="0">
                <a:latin typeface="Comic Sans MS" pitchFamily="66" charset="0"/>
              </a:rPr>
              <a:t>Introduction:</a:t>
            </a:r>
            <a:endParaRPr lang="fr-FR" b="1" u="sng" dirty="0"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28596" y="1714488"/>
            <a:ext cx="7467600" cy="457203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fr-FR" sz="2000" dirty="0" smtClean="0">
                <a:latin typeface="Comic Sans MS" pitchFamily="66" charset="0"/>
              </a:rPr>
              <a:t>Dans le cadre de la préparation au BTS M.A.I, j’ai été amené à effectué un projet professionnel.</a:t>
            </a:r>
          </a:p>
          <a:p>
            <a:pPr>
              <a:buNone/>
            </a:pPr>
            <a:endParaRPr lang="fr-FR" sz="2000" b="1" dirty="0" smtClean="0">
              <a:latin typeface="Comic Sans MS" pitchFamily="66" charset="0"/>
            </a:endParaRPr>
          </a:p>
          <a:p>
            <a:pPr>
              <a:buNone/>
            </a:pPr>
            <a:endParaRPr lang="fr-FR" sz="2000" b="1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Ø"/>
            </a:pPr>
            <a:r>
              <a:rPr lang="fr-FR" sz="2000" dirty="0" smtClean="0">
                <a:latin typeface="Comic Sans MS" pitchFamily="66" charset="0"/>
              </a:rPr>
              <a:t>Ce projet comprend la réalisation, les tests et intégration d’un système automatisé pour une entreprise.</a:t>
            </a:r>
          </a:p>
          <a:p>
            <a:pPr>
              <a:buNone/>
            </a:pPr>
            <a:r>
              <a:rPr lang="fr-FR" sz="2000" b="1" dirty="0" smtClean="0">
                <a:latin typeface="Comic Sans MS" pitchFamily="66" charset="0"/>
              </a:rPr>
              <a:t>                      </a:t>
            </a:r>
          </a:p>
          <a:p>
            <a:pPr>
              <a:buNone/>
            </a:pPr>
            <a:endParaRPr lang="fr-FR" sz="2000" dirty="0" smtClean="0">
              <a:latin typeface="Comic Sans MS" pitchFamily="66" charset="0"/>
              <a:ea typeface="Batang" pitchFamily="18" charset="-127"/>
              <a:cs typeface="Arial" pitchFamily="34" charset="0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fr-FR" sz="2000" dirty="0" smtClean="0">
                <a:latin typeface="Comic Sans MS" pitchFamily="66" charset="0"/>
              </a:rPr>
              <a:t>Le projet « Assemblage Pack Train » nous a été confié par la Société de Transmissions Automatiques.</a:t>
            </a:r>
          </a:p>
          <a:p>
            <a:pPr marL="457200" indent="-457200">
              <a:buNone/>
            </a:pPr>
            <a:r>
              <a:rPr lang="fr-FR" sz="2000" dirty="0" smtClean="0">
                <a:latin typeface="Comic Sans MS" pitchFamily="66" charset="0"/>
              </a:rPr>
              <a:t> </a:t>
            </a: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3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Suivant 5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Précédent 6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500034" y="228599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  <p:sp>
        <p:nvSpPr>
          <p:cNvPr id="24" name="Espace réservé du contenu 2"/>
          <p:cNvSpPr txBox="1">
            <a:spLocks/>
          </p:cNvSpPr>
          <p:nvPr/>
        </p:nvSpPr>
        <p:spPr>
          <a:xfrm>
            <a:off x="285720" y="1500174"/>
            <a:ext cx="682944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5000627" y="2214554"/>
          <a:ext cx="3526013" cy="3000396"/>
        </p:xfrm>
        <a:graphic>
          <a:graphicData uri="http://schemas.openxmlformats.org/presentationml/2006/ole">
            <p:oleObj spid="_x0000_s2053" r:id="rId4" imgW="5021885" imgH="4278579" progId="Visio.Drawing.11">
              <p:embed/>
            </p:oleObj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571472" y="2285992"/>
          <a:ext cx="3000396" cy="2641374"/>
        </p:xfrm>
        <a:graphic>
          <a:graphicData uri="http://schemas.openxmlformats.org/presentationml/2006/ole">
            <p:oleObj spid="_x0000_s2054" r:id="rId5" imgW="3956214" imgH="3481300" progId="Visio.Drawing.11">
              <p:embed/>
            </p:oleObj>
          </a:graphicData>
        </a:graphic>
      </p:graphicFrame>
      <p:pic>
        <p:nvPicPr>
          <p:cNvPr id="16" name="Image 15" descr="DSC00181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14283" y="5072074"/>
            <a:ext cx="2786082" cy="1654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8" name="Connecteur droit 17"/>
          <p:cNvCxnSpPr/>
          <p:nvPr/>
        </p:nvCxnSpPr>
        <p:spPr>
          <a:xfrm rot="5400000">
            <a:off x="1214438" y="3429000"/>
            <a:ext cx="685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ZoneTexte 18"/>
          <p:cNvSpPr txBox="1"/>
          <p:nvPr/>
        </p:nvSpPr>
        <p:spPr>
          <a:xfrm>
            <a:off x="1428728" y="285728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 smtClean="0">
                <a:solidFill>
                  <a:schemeClr val="tx2"/>
                </a:solidFill>
                <a:latin typeface="Comic Sans MS" pitchFamily="66" charset="0"/>
              </a:rPr>
              <a:t>Phase 30:</a:t>
            </a:r>
            <a:endParaRPr lang="fr-FR" sz="2400" b="1" u="sng" dirty="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5857884" y="285728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 smtClean="0">
                <a:solidFill>
                  <a:schemeClr val="tx2"/>
                </a:solidFill>
                <a:latin typeface="Comic Sans MS" pitchFamily="66" charset="0"/>
              </a:rPr>
              <a:t>Phase 40:</a:t>
            </a:r>
            <a:endParaRPr lang="fr-FR" sz="2400" b="1" u="sng" dirty="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142844" y="928670"/>
            <a:ext cx="4643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u="sng" dirty="0" smtClean="0">
                <a:latin typeface="Comic Sans MS" pitchFamily="66" charset="0"/>
              </a:rPr>
              <a:t>Machine outil:</a:t>
            </a:r>
            <a:r>
              <a:rPr lang="fr-FR" sz="2000" dirty="0" smtClean="0">
                <a:latin typeface="Comic Sans MS" pitchFamily="66" charset="0"/>
              </a:rPr>
              <a:t> </a:t>
            </a:r>
            <a:r>
              <a:rPr lang="fr-FR" dirty="0" smtClean="0">
                <a:latin typeface="Comic Sans MS" pitchFamily="66" charset="0"/>
              </a:rPr>
              <a:t>Fraiseuse verticale </a:t>
            </a:r>
            <a:endParaRPr lang="fr-FR" u="sng" dirty="0">
              <a:latin typeface="Comic Sans MS" pitchFamily="66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4714876" y="928670"/>
            <a:ext cx="400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u="sng" dirty="0" smtClean="0">
                <a:latin typeface="Comic Sans MS" pitchFamily="66" charset="0"/>
              </a:rPr>
              <a:t>Machine outil:</a:t>
            </a:r>
            <a:r>
              <a:rPr lang="fr-FR" dirty="0" smtClean="0">
                <a:latin typeface="Comic Sans MS" pitchFamily="66" charset="0"/>
              </a:rPr>
              <a:t> Fraiseuse verticale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214942" y="5572140"/>
            <a:ext cx="1928826" cy="857256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Outillage: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 Fraise carbure Ø120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 Cales rectifiées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 Etau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500034" y="228599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785786" y="1714488"/>
          <a:ext cx="3400541" cy="3408367"/>
        </p:xfrm>
        <a:graphic>
          <a:graphicData uri="http://schemas.openxmlformats.org/presentationml/2006/ole">
            <p:oleObj spid="_x0000_s3076" r:id="rId4" imgW="5254752" imgH="5268976" progId="Visio.Drawing.11">
              <p:embed/>
            </p:oleObj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4943478" y="1500174"/>
          <a:ext cx="3232152" cy="4040190"/>
        </p:xfrm>
        <a:graphic>
          <a:graphicData uri="http://schemas.openxmlformats.org/presentationml/2006/ole">
            <p:oleObj spid="_x0000_s3077" r:id="rId5" imgW="4728058" imgH="5920435" progId="Visio.Drawing.11">
              <p:embed/>
            </p:oleObj>
          </a:graphicData>
        </a:graphic>
      </p:graphicFrame>
      <p:pic>
        <p:nvPicPr>
          <p:cNvPr id="15" name="Image 14" descr="DSC00183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42844" y="5022698"/>
            <a:ext cx="1358056" cy="1835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ZoneTexte 16"/>
          <p:cNvSpPr txBox="1"/>
          <p:nvPr/>
        </p:nvSpPr>
        <p:spPr>
          <a:xfrm>
            <a:off x="1428728" y="285728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 smtClean="0">
                <a:solidFill>
                  <a:schemeClr val="tx2"/>
                </a:solidFill>
                <a:latin typeface="Comic Sans MS" pitchFamily="66" charset="0"/>
              </a:rPr>
              <a:t>Phase 50:</a:t>
            </a:r>
            <a:endParaRPr lang="fr-FR" sz="2400" b="1" u="sng" dirty="0">
              <a:solidFill>
                <a:schemeClr val="tx2"/>
              </a:solidFill>
              <a:latin typeface="Comic Sans MS" pitchFamily="66" charset="0"/>
            </a:endParaRPr>
          </a:p>
        </p:txBody>
      </p:sp>
      <p:cxnSp>
        <p:nvCxnSpPr>
          <p:cNvPr id="27" name="Connecteur droit 26"/>
          <p:cNvCxnSpPr/>
          <p:nvPr/>
        </p:nvCxnSpPr>
        <p:spPr>
          <a:xfrm rot="5400000">
            <a:off x="1214438" y="3429000"/>
            <a:ext cx="685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ZoneTexte 35"/>
          <p:cNvSpPr txBox="1"/>
          <p:nvPr/>
        </p:nvSpPr>
        <p:spPr>
          <a:xfrm>
            <a:off x="142844" y="928670"/>
            <a:ext cx="4643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u="sng" dirty="0" smtClean="0">
                <a:latin typeface="Comic Sans MS" pitchFamily="66" charset="0"/>
              </a:rPr>
              <a:t>Machine outil:</a:t>
            </a:r>
            <a:r>
              <a:rPr lang="fr-FR" sz="2000" dirty="0" smtClean="0">
                <a:latin typeface="Comic Sans MS" pitchFamily="66" charset="0"/>
              </a:rPr>
              <a:t> </a:t>
            </a:r>
            <a:r>
              <a:rPr lang="fr-FR" dirty="0" smtClean="0">
                <a:latin typeface="Comic Sans MS" pitchFamily="66" charset="0"/>
              </a:rPr>
              <a:t>Fraiseuse Horizontale </a:t>
            </a:r>
            <a:endParaRPr lang="fr-FR" u="sng" dirty="0">
              <a:latin typeface="Comic Sans MS" pitchFamily="66" charset="0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4714876" y="928670"/>
            <a:ext cx="400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u="sng" dirty="0" smtClean="0">
                <a:latin typeface="Comic Sans MS" pitchFamily="66" charset="0"/>
              </a:rPr>
              <a:t>Machine outil:</a:t>
            </a:r>
            <a:r>
              <a:rPr lang="fr-FR" dirty="0" smtClean="0">
                <a:latin typeface="Comic Sans MS" pitchFamily="66" charset="0"/>
              </a:rPr>
              <a:t> Fraiseuse verticale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5857884" y="285728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 smtClean="0">
                <a:solidFill>
                  <a:schemeClr val="tx2"/>
                </a:solidFill>
                <a:latin typeface="Comic Sans MS" pitchFamily="66" charset="0"/>
              </a:rPr>
              <a:t>Phase 60:</a:t>
            </a:r>
            <a:endParaRPr lang="fr-FR" sz="2400" b="1" u="sng" dirty="0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39" name="Image 38" descr="DSC00223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714876" y="5572140"/>
            <a:ext cx="2000264" cy="1285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143108" y="5572140"/>
            <a:ext cx="1928826" cy="857256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Outillage: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 Fraise carbure Ø120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 Cales rectifiées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 Etau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786578" y="5643578"/>
            <a:ext cx="1928826" cy="857256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Outillage: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 Fraise carbure Ø120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 Cales rectifiées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 Etau incliné à</a:t>
            </a:r>
            <a:r>
              <a:rPr kumimoji="0" lang="fr-FR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4°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121" name="Object 1"/>
          <p:cNvGraphicFramePr>
            <a:graphicFrameLocks noChangeAspect="1"/>
          </p:cNvGraphicFramePr>
          <p:nvPr/>
        </p:nvGraphicFramePr>
        <p:xfrm>
          <a:off x="1785918" y="285728"/>
          <a:ext cx="5762625" cy="2609850"/>
        </p:xfrm>
        <a:graphic>
          <a:graphicData uri="http://schemas.openxmlformats.org/presentationml/2006/ole">
            <p:oleObj spid="_x0000_s5121" r:id="rId3" imgW="7181088" imgH="3266643" progId="Visio.Drawing.11">
              <p:embed/>
            </p:oleObj>
          </a:graphicData>
        </a:graphic>
      </p:graphicFrame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2000232" y="3214686"/>
          <a:ext cx="5019675" cy="3190875"/>
        </p:xfrm>
        <a:graphic>
          <a:graphicData uri="http://schemas.openxmlformats.org/presentationml/2006/ole">
            <p:oleObj spid="_x0000_s5123" r:id="rId4" imgW="5122672" imgH="3264205" progId="Visio.Drawing.11">
              <p:embed/>
            </p:oleObj>
          </a:graphicData>
        </a:graphic>
      </p:graphicFrame>
      <p:pic>
        <p:nvPicPr>
          <p:cNvPr id="6" name="Image 5" descr="DSC00195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2844" y="5197642"/>
            <a:ext cx="2715378" cy="1660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500034" y="228599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  <p:sp>
        <p:nvSpPr>
          <p:cNvPr id="24" name="Espace réservé du contenu 2"/>
          <p:cNvSpPr txBox="1">
            <a:spLocks/>
          </p:cNvSpPr>
          <p:nvPr/>
        </p:nvSpPr>
        <p:spPr>
          <a:xfrm>
            <a:off x="285720" y="1500174"/>
            <a:ext cx="682944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500034" y="1571612"/>
          <a:ext cx="2916238" cy="3992562"/>
        </p:xfrm>
        <a:graphic>
          <a:graphicData uri="http://schemas.openxmlformats.org/presentationml/2006/ole">
            <p:oleObj spid="_x0000_s4100" r:id="rId4" imgW="4535018" imgH="6207760" progId="Visio.Drawing.11">
              <p:embed/>
            </p:oleObj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4357686" y="1357298"/>
          <a:ext cx="4332423" cy="3963985"/>
        </p:xfrm>
        <a:graphic>
          <a:graphicData uri="http://schemas.openxmlformats.org/presentationml/2006/ole">
            <p:oleObj spid="_x0000_s4101" r:id="rId5" imgW="5986959" imgH="5476709" progId="Visio.Drawing.11">
              <p:embed/>
            </p:oleObj>
          </a:graphicData>
        </a:graphic>
      </p:graphicFrame>
      <p:cxnSp>
        <p:nvCxnSpPr>
          <p:cNvPr id="17" name="Connecteur droit 16"/>
          <p:cNvCxnSpPr/>
          <p:nvPr/>
        </p:nvCxnSpPr>
        <p:spPr>
          <a:xfrm rot="5400000">
            <a:off x="857248" y="3429000"/>
            <a:ext cx="685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1428728" y="285728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 smtClean="0">
                <a:solidFill>
                  <a:schemeClr val="tx2"/>
                </a:solidFill>
                <a:latin typeface="Comic Sans MS" pitchFamily="66" charset="0"/>
              </a:rPr>
              <a:t>Phase 70:</a:t>
            </a:r>
            <a:endParaRPr lang="fr-FR" sz="2400" b="1" u="sng" dirty="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5857884" y="285728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 smtClean="0">
                <a:solidFill>
                  <a:schemeClr val="tx2"/>
                </a:solidFill>
                <a:latin typeface="Comic Sans MS" pitchFamily="66" charset="0"/>
              </a:rPr>
              <a:t>Phase 80:</a:t>
            </a:r>
            <a:endParaRPr lang="fr-FR" sz="2400" b="1" u="sng" dirty="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4429124" y="928670"/>
            <a:ext cx="400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u="sng" dirty="0" smtClean="0">
                <a:latin typeface="Comic Sans MS" pitchFamily="66" charset="0"/>
              </a:rPr>
              <a:t>Machine outil:</a:t>
            </a:r>
            <a:r>
              <a:rPr lang="fr-FR" dirty="0" smtClean="0">
                <a:latin typeface="Comic Sans MS" pitchFamily="66" charset="0"/>
              </a:rPr>
              <a:t> Fraiseuse verticale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142844" y="928670"/>
            <a:ext cx="4643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u="sng" dirty="0" smtClean="0">
                <a:latin typeface="Comic Sans MS" pitchFamily="66" charset="0"/>
              </a:rPr>
              <a:t>Machine outil:</a:t>
            </a:r>
            <a:r>
              <a:rPr lang="fr-FR" sz="2000" dirty="0" smtClean="0">
                <a:latin typeface="Comic Sans MS" pitchFamily="66" charset="0"/>
              </a:rPr>
              <a:t> </a:t>
            </a:r>
            <a:r>
              <a:rPr lang="fr-FR" dirty="0" smtClean="0">
                <a:latin typeface="Comic Sans MS" pitchFamily="66" charset="0"/>
              </a:rPr>
              <a:t>Fraiseuse verticale</a:t>
            </a:r>
            <a:endParaRPr lang="fr-FR" u="sng" dirty="0">
              <a:latin typeface="Comic Sans MS" pitchFamily="66" charset="0"/>
            </a:endParaRPr>
          </a:p>
        </p:txBody>
      </p:sp>
      <p:pic>
        <p:nvPicPr>
          <p:cNvPr id="22" name="Image 21" descr="L:\Projet STA Pack Train\Rapport\Photo RTI\DSC0019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5715016"/>
            <a:ext cx="1785950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Image 22" descr="DSC00221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429124" y="5672142"/>
            <a:ext cx="1654336" cy="1185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285984" y="5643578"/>
            <a:ext cx="1928826" cy="857256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Outillage: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 Fraise carbure Ø120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 Cales rectifiées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 Etau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6143636" y="5214950"/>
            <a:ext cx="1887538" cy="127635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-"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Pinnule</a:t>
            </a:r>
            <a:endParaRPr lang="fr-FR" sz="1100" dirty="0" smtClean="0"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-"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Mandrin à pince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-"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Pointeau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-"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Foret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 Foret à centrer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 Etau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 Cales rectifiées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 Foret à lamer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-Taraud (hors fraiseuse)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5072066" y="5286388"/>
            <a:ext cx="1000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u="sng" dirty="0" smtClean="0"/>
              <a:t>Outillage:</a:t>
            </a:r>
            <a:endParaRPr lang="fr-FR" sz="1100" b="1" u="sng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Procès Verbal de Conformité</a:t>
            </a:r>
            <a:r>
              <a:rPr lang="fr-FR" dirty="0" smtClean="0">
                <a:latin typeface="Comic Sans MS" pitchFamily="66" charset="0"/>
              </a:rPr>
              <a:t>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500034" y="228599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  <p:sp>
        <p:nvSpPr>
          <p:cNvPr id="24" name="Espace réservé du contenu 2"/>
          <p:cNvSpPr txBox="1">
            <a:spLocks/>
          </p:cNvSpPr>
          <p:nvPr/>
        </p:nvSpPr>
        <p:spPr>
          <a:xfrm>
            <a:off x="428596" y="1500174"/>
            <a:ext cx="682944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graphicFrame>
        <p:nvGraphicFramePr>
          <p:cNvPr id="16" name="Tableau 15"/>
          <p:cNvGraphicFramePr>
            <a:graphicFrameLocks noGrp="1"/>
          </p:cNvGraphicFramePr>
          <p:nvPr/>
        </p:nvGraphicFramePr>
        <p:xfrm>
          <a:off x="785786" y="1714488"/>
          <a:ext cx="7072361" cy="4000526"/>
        </p:xfrm>
        <a:graphic>
          <a:graphicData uri="http://schemas.openxmlformats.org/drawingml/2006/table">
            <a:tbl>
              <a:tblPr/>
              <a:tblGrid>
                <a:gridCol w="1608938"/>
                <a:gridCol w="2120176"/>
                <a:gridCol w="1271546"/>
                <a:gridCol w="1421161"/>
                <a:gridCol w="354523"/>
                <a:gridCol w="296017"/>
              </a:tblGrid>
              <a:tr h="705976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Contrôle Bride</a:t>
                      </a:r>
                      <a:endParaRPr lang="fr-F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 dirty="0">
                          <a:latin typeface="Times New Roman"/>
                          <a:ea typeface="Calibri"/>
                          <a:cs typeface="Times New Roman"/>
                        </a:rPr>
                        <a:t>Moyen de contrôle</a:t>
                      </a:r>
                      <a:endParaRPr lang="fr-F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Résultat (en mm)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Observation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25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Cf1 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Pied à coulisse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47,01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Tolérance: ± 0.2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35325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Cf2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Pied à coulisse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50,97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Tolérance: ± 0.2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35325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Cf3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Pied à coulisse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100,12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Tolérance: ± 0.2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35325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Cf4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Pied à coulisse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16,92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Tolérance: ± 0.2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35325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Cf5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Pied à coulisse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30,12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Tolérance: ± 0.2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35325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Cf6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Pied à coulisse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3,95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Tolérance: ± 0.2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35325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Cf7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Pied à coulisse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45,09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Tolérance: ± 0.2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35325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Cf8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Jauge de profondeur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5,37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Tolérance: ± 0.2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35325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Cf9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Pied à coulisse et pige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14,98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Tolérance: ± 0.2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35325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Cf10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Pied à coulisse et pige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84,97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Tolérance: ± 0.2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35325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Cf11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Jauge de profondeur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8,41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Tolérance: ± 0.2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35325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Cf12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Pied à coulisse et pige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51,53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Tolérance: ± 0.2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5325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Cf13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Pied à coulisse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19,89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Tolérance: ± 0.2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35325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Cf14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Pied à coulisse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21,41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latin typeface="Times New Roman"/>
                          <a:ea typeface="Calibri"/>
                          <a:cs typeface="Times New Roman"/>
                        </a:rPr>
                        <a:t>Tolérance: ± 0.2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838" marR="64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Montage du bâti: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500034" y="228599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  <p:sp>
        <p:nvSpPr>
          <p:cNvPr id="24" name="Espace réservé du contenu 2"/>
          <p:cNvSpPr txBox="1">
            <a:spLocks/>
          </p:cNvSpPr>
          <p:nvPr/>
        </p:nvSpPr>
        <p:spPr>
          <a:xfrm>
            <a:off x="428596" y="1500174"/>
            <a:ext cx="682944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11" name="Image 10" descr="DSC00189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42910" y="2071678"/>
            <a:ext cx="2628734" cy="3959750"/>
          </a:xfrm>
          <a:prstGeom prst="rect">
            <a:avLst/>
          </a:prstGeom>
        </p:spPr>
      </p:pic>
      <p:pic>
        <p:nvPicPr>
          <p:cNvPr id="13" name="Image 12" descr="C:\Documents and Settings\j.polowczyk\Bureau\Photo RTI\DSC0023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000240"/>
            <a:ext cx="2740052" cy="3681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0419" name="AutoShape 3"/>
          <p:cNvCxnSpPr>
            <a:cxnSpLocks noChangeShapeType="1"/>
          </p:cNvCxnSpPr>
          <p:nvPr/>
        </p:nvCxnSpPr>
        <p:spPr bwMode="auto">
          <a:xfrm>
            <a:off x="4286248" y="3929066"/>
            <a:ext cx="1219200" cy="238125"/>
          </a:xfrm>
          <a:prstGeom prst="straightConnector1">
            <a:avLst/>
          </a:prstGeom>
          <a:noFill/>
          <a:ln w="12700">
            <a:solidFill>
              <a:srgbClr val="C0504D"/>
            </a:solidFill>
            <a:round/>
            <a:headEnd/>
            <a:tailEnd type="triangle" w="med" len="med"/>
          </a:ln>
          <a:effectLst/>
        </p:spPr>
      </p:cxn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3357554" y="3571876"/>
            <a:ext cx="1171575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Face incliné à 4°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642910" y="1500174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 smtClean="0"/>
              <a:t>Montage du châssis:</a:t>
            </a:r>
            <a:endParaRPr lang="fr-FR" u="sng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Montage du plan incliné: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5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500034" y="228599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  <p:sp>
        <p:nvSpPr>
          <p:cNvPr id="24" name="Espace réservé du contenu 2"/>
          <p:cNvSpPr txBox="1">
            <a:spLocks/>
          </p:cNvSpPr>
          <p:nvPr/>
        </p:nvSpPr>
        <p:spPr>
          <a:xfrm>
            <a:off x="428596" y="1500174"/>
            <a:ext cx="682944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285720" y="1857364"/>
          <a:ext cx="4029075" cy="3819525"/>
        </p:xfrm>
        <a:graphic>
          <a:graphicData uri="http://schemas.openxmlformats.org/presentationml/2006/ole">
            <p:oleObj spid="_x0000_s62465" name="Visio" r:id="rId6" imgW="5434592" imgH="5182635" progId="Visio.Drawing.11">
              <p:embed/>
            </p:oleObj>
          </a:graphicData>
        </a:graphic>
      </p:graphicFrame>
      <p:graphicFrame>
        <p:nvGraphicFramePr>
          <p:cNvPr id="62467" name="Object 3"/>
          <p:cNvGraphicFramePr>
            <a:graphicFrameLocks noChangeAspect="1"/>
          </p:cNvGraphicFramePr>
          <p:nvPr/>
        </p:nvGraphicFramePr>
        <p:xfrm>
          <a:off x="4357686" y="1917656"/>
          <a:ext cx="4395787" cy="3710019"/>
        </p:xfrm>
        <a:graphic>
          <a:graphicData uri="http://schemas.openxmlformats.org/presentationml/2006/ole">
            <p:oleObj spid="_x0000_s62467" name="Visio" r:id="rId7" imgW="6359040" imgH="5368680" progId="Visio.Drawing.11">
              <p:embed/>
            </p:oleObj>
          </a:graphicData>
        </a:graphic>
      </p:graphicFrame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Photo du problème: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500034" y="228599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  <p:sp>
        <p:nvSpPr>
          <p:cNvPr id="24" name="Espace réservé du contenu 2"/>
          <p:cNvSpPr txBox="1">
            <a:spLocks/>
          </p:cNvSpPr>
          <p:nvPr/>
        </p:nvSpPr>
        <p:spPr>
          <a:xfrm>
            <a:off x="428596" y="1500174"/>
            <a:ext cx="682944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13" name="Image 12" descr="DSC00254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357290" y="1571612"/>
            <a:ext cx="5928525" cy="4420925"/>
          </a:xfrm>
          <a:prstGeom prst="rect">
            <a:avLst/>
          </a:prstGeom>
        </p:spPr>
      </p:pic>
      <p:sp>
        <p:nvSpPr>
          <p:cNvPr id="12" name="Ellipse 11"/>
          <p:cNvSpPr/>
          <p:nvPr/>
        </p:nvSpPr>
        <p:spPr>
          <a:xfrm>
            <a:off x="3500430" y="5072074"/>
            <a:ext cx="928694" cy="1071570"/>
          </a:xfrm>
          <a:prstGeom prst="ellips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/>
          <p:cNvSpPr/>
          <p:nvPr/>
        </p:nvSpPr>
        <p:spPr>
          <a:xfrm>
            <a:off x="4643438" y="5072074"/>
            <a:ext cx="919170" cy="1071570"/>
          </a:xfrm>
          <a:prstGeom prst="ellips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Photo de la solution: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500034" y="228599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  <p:sp>
        <p:nvSpPr>
          <p:cNvPr id="24" name="Espace réservé du contenu 2"/>
          <p:cNvSpPr txBox="1">
            <a:spLocks/>
          </p:cNvSpPr>
          <p:nvPr/>
        </p:nvSpPr>
        <p:spPr>
          <a:xfrm>
            <a:off x="428596" y="1500174"/>
            <a:ext cx="682944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16" name="Image 15" descr="DSC00260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78094" y="1643050"/>
            <a:ext cx="5387812" cy="392909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924402"/>
            <a:ext cx="5050989" cy="179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Comic Sans MS" pitchFamily="66" charset="0"/>
              </a:rPr>
              <a:t>Montage support alimentation rondelle: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5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12" name="Image 11" descr="DSC00308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7158" y="2357430"/>
            <a:ext cx="3071834" cy="2714644"/>
          </a:xfrm>
          <a:prstGeom prst="rect">
            <a:avLst/>
          </a:prstGeom>
        </p:spPr>
      </p:pic>
      <p:cxnSp>
        <p:nvCxnSpPr>
          <p:cNvPr id="68610" name="AutoShape 2"/>
          <p:cNvCxnSpPr>
            <a:cxnSpLocks noChangeShapeType="1"/>
          </p:cNvCxnSpPr>
          <p:nvPr/>
        </p:nvCxnSpPr>
        <p:spPr bwMode="auto">
          <a:xfrm rot="5400000" flipH="1" flipV="1">
            <a:off x="607191" y="4179099"/>
            <a:ext cx="1643074" cy="71438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571472" y="5357826"/>
            <a:ext cx="1203325" cy="3365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Articulation</a:t>
            </a:r>
            <a:endParaRPr kumimoji="0" lang="fr-FR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952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4643438" y="2143116"/>
            <a:ext cx="1704973" cy="428628"/>
          </a:xfrm>
          <a:prstGeom prst="rect">
            <a:avLst/>
          </a:prstGeom>
          <a:solidFill>
            <a:srgbClr val="FFFFFF"/>
          </a:solidFill>
          <a:ln w="12700">
            <a:noFill/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1400" b="1" dirty="0" smtClean="0">
                <a:latin typeface="Arial" pitchFamily="34" charset="0"/>
              </a:rPr>
              <a:t>A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rticulation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8" name="AutoShape 2"/>
          <p:cNvCxnSpPr>
            <a:cxnSpLocks noChangeShapeType="1"/>
          </p:cNvCxnSpPr>
          <p:nvPr/>
        </p:nvCxnSpPr>
        <p:spPr bwMode="auto">
          <a:xfrm rot="5400000">
            <a:off x="4964909" y="2678901"/>
            <a:ext cx="500066" cy="28575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1" name="ZoneTexte 20"/>
          <p:cNvSpPr txBox="1"/>
          <p:nvPr/>
        </p:nvSpPr>
        <p:spPr>
          <a:xfrm>
            <a:off x="500034" y="1643050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 smtClean="0"/>
              <a:t>Photo du problème:</a:t>
            </a:r>
            <a:endParaRPr lang="fr-FR" u="sng" dirty="0"/>
          </a:p>
        </p:txBody>
      </p:sp>
      <p:sp>
        <p:nvSpPr>
          <p:cNvPr id="22" name="ZoneTexte 21"/>
          <p:cNvSpPr txBox="1"/>
          <p:nvPr/>
        </p:nvSpPr>
        <p:spPr>
          <a:xfrm>
            <a:off x="4572000" y="1643050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 smtClean="0"/>
              <a:t>Schéma de la solution:</a:t>
            </a:r>
            <a:endParaRPr lang="fr-FR" u="sng" dirty="0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4857752" y="4643446"/>
            <a:ext cx="1704973" cy="428628"/>
          </a:xfrm>
          <a:prstGeom prst="rect">
            <a:avLst/>
          </a:prstGeom>
          <a:solidFill>
            <a:srgbClr val="FFFFFF"/>
          </a:solidFill>
          <a:ln w="12700">
            <a:noFill/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1400" b="1" dirty="0" smtClean="0">
                <a:latin typeface="Arial" pitchFamily="34" charset="0"/>
              </a:rPr>
              <a:t>Profilé 45x90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25" name="AutoShape 2"/>
          <p:cNvCxnSpPr>
            <a:cxnSpLocks noChangeShapeType="1"/>
          </p:cNvCxnSpPr>
          <p:nvPr/>
        </p:nvCxnSpPr>
        <p:spPr bwMode="auto">
          <a:xfrm rot="5400000" flipH="1" flipV="1">
            <a:off x="5643570" y="4143380"/>
            <a:ext cx="714380" cy="28575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200" dirty="0" smtClean="0">
                <a:latin typeface="Comic Sans MS" pitchFamily="66" charset="0"/>
              </a:rPr>
              <a:t>Plan global:</a:t>
            </a:r>
            <a:endParaRPr lang="fr-FR" sz="3200" dirty="0">
              <a:latin typeface="Comic Sans MS" pitchFamily="66" charset="0"/>
            </a:endParaRPr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"/>
          </p:nvPr>
        </p:nvSpPr>
        <p:spPr>
          <a:xfrm>
            <a:off x="642910" y="1984248"/>
            <a:ext cx="7467600" cy="4873752"/>
          </a:xfrm>
        </p:spPr>
        <p:txBody>
          <a:bodyPr>
            <a:normAutofit/>
          </a:bodyPr>
          <a:lstStyle/>
          <a:p>
            <a:r>
              <a:rPr lang="fr-FR" sz="2800" dirty="0" smtClean="0">
                <a:latin typeface="Comic Sans MS" pitchFamily="66" charset="0"/>
                <a:hlinkClick r:id="rId3" action="ppaction://hlinksldjump"/>
              </a:rPr>
              <a:t>Présentation de l’entreprise</a:t>
            </a:r>
            <a:endParaRPr lang="fr-FR" sz="2800" dirty="0" smtClean="0">
              <a:latin typeface="Comic Sans MS" pitchFamily="66" charset="0"/>
            </a:endParaRPr>
          </a:p>
          <a:p>
            <a:pPr>
              <a:buNone/>
            </a:pPr>
            <a:endParaRPr lang="fr-FR" sz="2800" dirty="0" smtClean="0">
              <a:latin typeface="Comic Sans MS" pitchFamily="66" charset="0"/>
            </a:endParaRPr>
          </a:p>
          <a:p>
            <a:r>
              <a:rPr lang="fr-FR" sz="2800" dirty="0" smtClean="0">
                <a:latin typeface="Comic Sans MS" pitchFamily="66" charset="0"/>
                <a:hlinkClick r:id="rId4" action="ppaction://hlinksldjump"/>
              </a:rPr>
              <a:t>Présentation du projet</a:t>
            </a:r>
            <a:endParaRPr lang="fr-FR" sz="2800" dirty="0" smtClean="0">
              <a:latin typeface="Comic Sans MS" pitchFamily="66" charset="0"/>
            </a:endParaRPr>
          </a:p>
          <a:p>
            <a:pPr>
              <a:buNone/>
            </a:pPr>
            <a:endParaRPr lang="fr-FR" sz="2800" dirty="0" smtClean="0">
              <a:latin typeface="Comic Sans MS" pitchFamily="66" charset="0"/>
            </a:endParaRPr>
          </a:p>
          <a:p>
            <a:r>
              <a:rPr lang="fr-FR" sz="2800" dirty="0" smtClean="0">
                <a:latin typeface="Comic Sans MS" pitchFamily="66" charset="0"/>
                <a:hlinkClick r:id="rId5" action="ppaction://hlinksldjump"/>
              </a:rPr>
              <a:t>Réalisation du projet</a:t>
            </a:r>
            <a:endParaRPr lang="fr-FR" sz="2800" dirty="0">
              <a:latin typeface="Comic Sans MS" pitchFamily="66" charset="0"/>
            </a:endParaRPr>
          </a:p>
        </p:txBody>
      </p:sp>
      <p:pic>
        <p:nvPicPr>
          <p:cNvPr id="8" name="Image 7" descr="Logo STA Couleur peti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Bouton d'action : Accueil 8">
            <a:hlinkClick r:id="rId7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Bouton d'action : Suivant 9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Bouton d'action : Précédent 10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Comic Sans MS" pitchFamily="66" charset="0"/>
              </a:rPr>
              <a:t>Montage support alimentation rondelle: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952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24" name="Image 23" descr="DSC00310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357818" y="2428868"/>
            <a:ext cx="3267270" cy="2590233"/>
          </a:xfrm>
          <a:prstGeom prst="rect">
            <a:avLst/>
          </a:prstGeom>
        </p:spPr>
      </p:pic>
      <p:pic>
        <p:nvPicPr>
          <p:cNvPr id="104449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2500306"/>
            <a:ext cx="514773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ZoneTexte 13"/>
          <p:cNvSpPr txBox="1"/>
          <p:nvPr/>
        </p:nvSpPr>
        <p:spPr>
          <a:xfrm>
            <a:off x="5643570" y="1785926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u="sng" dirty="0" smtClean="0"/>
              <a:t>Photo du montage:</a:t>
            </a:r>
            <a:endParaRPr lang="fr-FR" sz="2000" u="sng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>
            <a:normAutofit/>
          </a:bodyPr>
          <a:lstStyle/>
          <a:p>
            <a:pPr algn="ctr"/>
            <a:r>
              <a:rPr lang="fr-FR" dirty="0" smtClean="0">
                <a:latin typeface="Comic Sans MS" pitchFamily="66" charset="0"/>
              </a:rPr>
              <a:t>Montage et réglage du module PS2: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952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24" name="Image 23" descr="DSC00455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97108" y="1714488"/>
            <a:ext cx="5349784" cy="4012338"/>
          </a:xfrm>
          <a:prstGeom prst="rect">
            <a:avLst/>
          </a:prstGeom>
        </p:spPr>
      </p:pic>
      <p:cxnSp>
        <p:nvCxnSpPr>
          <p:cNvPr id="103426" name="AutoShape 2"/>
          <p:cNvCxnSpPr>
            <a:cxnSpLocks noChangeShapeType="1"/>
          </p:cNvCxnSpPr>
          <p:nvPr/>
        </p:nvCxnSpPr>
        <p:spPr bwMode="auto">
          <a:xfrm flipV="1">
            <a:off x="2857488" y="4714884"/>
            <a:ext cx="481012" cy="1439862"/>
          </a:xfrm>
          <a:prstGeom prst="straightConnector1">
            <a:avLst/>
          </a:prstGeom>
          <a:noFill/>
          <a:ln w="12700">
            <a:solidFill>
              <a:srgbClr val="C0504D"/>
            </a:solidFill>
            <a:round/>
            <a:headEnd/>
            <a:tailEnd type="triangle" w="med" len="med"/>
          </a:ln>
          <a:effectLst/>
        </p:spPr>
      </p:cxnSp>
      <p:sp>
        <p:nvSpPr>
          <p:cNvPr id="103427" name="Text Box 3"/>
          <p:cNvSpPr txBox="1">
            <a:spLocks noChangeArrowheads="1"/>
          </p:cNvSpPr>
          <p:nvPr/>
        </p:nvSpPr>
        <p:spPr bwMode="auto">
          <a:xfrm>
            <a:off x="2428860" y="6143644"/>
            <a:ext cx="966787" cy="444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Semelle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3428" name="AutoShape 4"/>
          <p:cNvCxnSpPr>
            <a:cxnSpLocks noChangeShapeType="1"/>
            <a:stCxn id="103430" idx="0"/>
          </p:cNvCxnSpPr>
          <p:nvPr/>
        </p:nvCxnSpPr>
        <p:spPr bwMode="auto">
          <a:xfrm rot="16200000" flipV="1">
            <a:off x="3206343" y="5008972"/>
            <a:ext cx="2071702" cy="197641"/>
          </a:xfrm>
          <a:prstGeom prst="straightConnector1">
            <a:avLst/>
          </a:prstGeom>
          <a:noFill/>
          <a:ln w="12700">
            <a:solidFill>
              <a:srgbClr val="C0504D"/>
            </a:solidFill>
            <a:round/>
            <a:headEnd/>
            <a:tailEnd type="triangle" w="med" len="med"/>
          </a:ln>
          <a:effectLst/>
        </p:spPr>
      </p:cxnSp>
      <p:cxnSp>
        <p:nvCxnSpPr>
          <p:cNvPr id="103429" name="AutoShape 5"/>
          <p:cNvCxnSpPr>
            <a:cxnSpLocks noChangeShapeType="1"/>
          </p:cNvCxnSpPr>
          <p:nvPr/>
        </p:nvCxnSpPr>
        <p:spPr bwMode="auto">
          <a:xfrm flipV="1">
            <a:off x="4357686" y="4143380"/>
            <a:ext cx="406400" cy="1998662"/>
          </a:xfrm>
          <a:prstGeom prst="straightConnector1">
            <a:avLst/>
          </a:prstGeom>
          <a:noFill/>
          <a:ln w="12700">
            <a:solidFill>
              <a:srgbClr val="C0504D"/>
            </a:solidFill>
            <a:round/>
            <a:headEnd/>
            <a:tailEnd type="triangle" w="med" len="med"/>
          </a:ln>
          <a:effectLst/>
        </p:spPr>
      </p:cxnSp>
      <p:sp>
        <p:nvSpPr>
          <p:cNvPr id="103430" name="Text Box 6"/>
          <p:cNvSpPr txBox="1">
            <a:spLocks noChangeArrowheads="1"/>
          </p:cNvSpPr>
          <p:nvPr/>
        </p:nvSpPr>
        <p:spPr bwMode="auto">
          <a:xfrm>
            <a:off x="3857620" y="6143644"/>
            <a:ext cx="966787" cy="444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Cales de 30mm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431" name="Text Box 7"/>
          <p:cNvSpPr txBox="1">
            <a:spLocks noChangeArrowheads="1"/>
          </p:cNvSpPr>
          <p:nvPr/>
        </p:nvSpPr>
        <p:spPr bwMode="auto">
          <a:xfrm>
            <a:off x="5786446" y="6143644"/>
            <a:ext cx="1071562" cy="444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Rehausse de 2.5 mm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3432" name="AutoShape 8"/>
          <p:cNvCxnSpPr>
            <a:cxnSpLocks noChangeShapeType="1"/>
          </p:cNvCxnSpPr>
          <p:nvPr/>
        </p:nvCxnSpPr>
        <p:spPr bwMode="auto">
          <a:xfrm rot="5400000" flipH="1" flipV="1">
            <a:off x="5077628" y="5137950"/>
            <a:ext cx="1989140" cy="1588"/>
          </a:xfrm>
          <a:prstGeom prst="straightConnector1">
            <a:avLst/>
          </a:prstGeom>
          <a:noFill/>
          <a:ln w="12700">
            <a:solidFill>
              <a:srgbClr val="C0504D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Câblage des détecteurs des modules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Espace réservé du contenu 2"/>
          <p:cNvSpPr txBox="1">
            <a:spLocks/>
          </p:cNvSpPr>
          <p:nvPr/>
        </p:nvSpPr>
        <p:spPr>
          <a:xfrm>
            <a:off x="285720" y="1500174"/>
            <a:ext cx="682944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cxnSp>
        <p:nvCxnSpPr>
          <p:cNvPr id="21" name="Connecteur droit 20"/>
          <p:cNvCxnSpPr/>
          <p:nvPr/>
        </p:nvCxnSpPr>
        <p:spPr>
          <a:xfrm rot="10800000">
            <a:off x="6357950" y="4500570"/>
            <a:ext cx="714380" cy="571504"/>
          </a:xfrm>
          <a:prstGeom prst="line">
            <a:avLst/>
          </a:prstGeom>
          <a:ln>
            <a:solidFill>
              <a:srgbClr val="99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/>
          <p:cNvCxnSpPr/>
          <p:nvPr/>
        </p:nvCxnSpPr>
        <p:spPr>
          <a:xfrm rot="10800000" flipV="1">
            <a:off x="6357950" y="5429264"/>
            <a:ext cx="714380" cy="5715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/>
          <p:cNvCxnSpPr/>
          <p:nvPr/>
        </p:nvCxnSpPr>
        <p:spPr>
          <a:xfrm rot="10800000">
            <a:off x="6357950" y="5214950"/>
            <a:ext cx="866780" cy="95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Image 24" descr="100_0098"/>
          <p:cNvPicPr/>
          <p:nvPr/>
        </p:nvPicPr>
        <p:blipFill>
          <a:blip r:embed="rId5" cstate="print"/>
          <a:srcRect l="27694" t="30234" r="30519" b="33772"/>
          <a:stretch>
            <a:fillRect/>
          </a:stretch>
        </p:blipFill>
        <p:spPr bwMode="auto">
          <a:xfrm>
            <a:off x="7072330" y="4929198"/>
            <a:ext cx="1524000" cy="6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Connecteur droit 25"/>
          <p:cNvCxnSpPr/>
          <p:nvPr/>
        </p:nvCxnSpPr>
        <p:spPr>
          <a:xfrm rot="10800000">
            <a:off x="5643570" y="4500570"/>
            <a:ext cx="714380" cy="1588"/>
          </a:xfrm>
          <a:prstGeom prst="line">
            <a:avLst/>
          </a:prstGeom>
          <a:ln>
            <a:solidFill>
              <a:srgbClr val="99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 rot="10800000">
            <a:off x="5643570" y="5214950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/>
          <p:cNvCxnSpPr/>
          <p:nvPr/>
        </p:nvCxnSpPr>
        <p:spPr>
          <a:xfrm rot="10800000">
            <a:off x="5643570" y="6000768"/>
            <a:ext cx="71438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ZoneTexte 28"/>
          <p:cNvSpPr txBox="1"/>
          <p:nvPr/>
        </p:nvSpPr>
        <p:spPr>
          <a:xfrm>
            <a:off x="5429256" y="557214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sortie</a:t>
            </a:r>
            <a:endParaRPr lang="fr-FR" dirty="0"/>
          </a:p>
        </p:txBody>
      </p:sp>
      <p:sp>
        <p:nvSpPr>
          <p:cNvPr id="30" name="ZoneTexte 29"/>
          <p:cNvSpPr txBox="1"/>
          <p:nvPr/>
        </p:nvSpPr>
        <p:spPr>
          <a:xfrm>
            <a:off x="5429256" y="400050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996600"/>
                </a:solidFill>
              </a:rPr>
              <a:t>positif</a:t>
            </a:r>
            <a:endParaRPr lang="fr-FR" dirty="0">
              <a:solidFill>
                <a:srgbClr val="996600"/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5429256" y="471488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B0F0"/>
                </a:solidFill>
              </a:rPr>
              <a:t>négatif</a:t>
            </a:r>
            <a:endParaRPr lang="fr-FR" dirty="0">
              <a:solidFill>
                <a:srgbClr val="00B0F0"/>
              </a:solidFill>
            </a:endParaRPr>
          </a:p>
        </p:txBody>
      </p:sp>
      <p:sp>
        <p:nvSpPr>
          <p:cNvPr id="34" name="ZoneTexte 33"/>
          <p:cNvSpPr txBox="1"/>
          <p:nvPr/>
        </p:nvSpPr>
        <p:spPr>
          <a:xfrm>
            <a:off x="5715008" y="3500438"/>
            <a:ext cx="3214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Détecteur IFS 205 </a:t>
            </a:r>
          </a:p>
          <a:p>
            <a:pPr algn="ctr"/>
            <a:r>
              <a:rPr lang="fr-FR" dirty="0" smtClean="0"/>
              <a:t>M12 </a:t>
            </a:r>
          </a:p>
          <a:p>
            <a:pPr algn="ctr"/>
            <a:r>
              <a:rPr lang="fr-FR" dirty="0" smtClean="0"/>
              <a:t>porté 7mm</a:t>
            </a:r>
            <a:endParaRPr lang="fr-FR" dirty="0"/>
          </a:p>
        </p:txBody>
      </p:sp>
      <p:graphicFrame>
        <p:nvGraphicFramePr>
          <p:cNvPr id="20" name="Tableau 19"/>
          <p:cNvGraphicFramePr>
            <a:graphicFrameLocks noGrp="1"/>
          </p:cNvGraphicFramePr>
          <p:nvPr/>
        </p:nvGraphicFramePr>
        <p:xfrm>
          <a:off x="428596" y="1500174"/>
          <a:ext cx="6096000" cy="1927860"/>
        </p:xfrm>
        <a:graphic>
          <a:graphicData uri="http://schemas.openxmlformats.org/drawingml/2006/table">
            <a:tbl>
              <a:tblPr/>
              <a:tblGrid>
                <a:gridCol w="2952531"/>
                <a:gridCol w="2019189"/>
                <a:gridCol w="1124280"/>
              </a:tblGrid>
              <a:tr h="1852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Détecteur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repère sur schéma électrique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type de détecteur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2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Détection butée ps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B11 (ps1) et B26 (ps2)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IFS 204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2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Détection tirelire en haut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B10 (ps1) et B27 (PS2)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Balluff BMF 305-K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2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Détection tirelire en bas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B9 (ps1) et B28 (ps2)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Balluff BMF 305-K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2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Détection centreur dégagée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B41 (ps1) et B44 (ps2)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IFS 205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2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Détection centreur sorti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B40 (ps1) et B43 (ps2)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IFS 205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2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Détection butée en haut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B8 (ps1) et B22 (ps2)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Balluff BMF 305-K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2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Détection butée en bas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B7 (ps1) et B21 (ps2)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Balluff BMF 305-K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2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Détection ps Evacué du module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B12 (ps1) et B25 (ps2)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IFS 205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2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Détection rondelle au poste de pose (2détecteurs)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B36, B37 (ps1) et B46, B47 (ps2)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IL 5022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2" marR="427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2" name="Image 31" descr="DSC00445.JPG"/>
          <p:cNvPicPr/>
          <p:nvPr/>
        </p:nvPicPr>
        <p:blipFill>
          <a:blip r:embed="rId6" cstate="print"/>
          <a:srcRect l="22635" t="16937" r="17299" b="35495"/>
          <a:stretch>
            <a:fillRect/>
          </a:stretch>
        </p:blipFill>
        <p:spPr>
          <a:xfrm>
            <a:off x="1571604" y="3857628"/>
            <a:ext cx="2515263" cy="2164053"/>
          </a:xfrm>
          <a:prstGeom prst="rect">
            <a:avLst/>
          </a:prstGeom>
        </p:spPr>
      </p:pic>
      <p:sp>
        <p:nvSpPr>
          <p:cNvPr id="79873" name="Oval 1"/>
          <p:cNvSpPr>
            <a:spLocks noChangeArrowheads="1"/>
          </p:cNvSpPr>
          <p:nvPr/>
        </p:nvSpPr>
        <p:spPr bwMode="auto">
          <a:xfrm>
            <a:off x="2143108" y="5143512"/>
            <a:ext cx="307975" cy="5524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cxnSp>
        <p:nvCxnSpPr>
          <p:cNvPr id="79874" name="AutoShape 2"/>
          <p:cNvCxnSpPr>
            <a:cxnSpLocks noChangeShapeType="1"/>
          </p:cNvCxnSpPr>
          <p:nvPr/>
        </p:nvCxnSpPr>
        <p:spPr bwMode="auto">
          <a:xfrm flipV="1">
            <a:off x="1214414" y="5572140"/>
            <a:ext cx="966788" cy="712788"/>
          </a:xfrm>
          <a:prstGeom prst="straightConnector1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214282" y="5857892"/>
            <a:ext cx="1360487" cy="660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</a:rPr>
              <a:t>Diode allumée=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</a:rPr>
              <a:t>Détecteur alimenté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Comic Sans MS" pitchFamily="66" charset="0"/>
              </a:rPr>
              <a:t>Câblage des détecteurs sur le </a:t>
            </a:r>
            <a:r>
              <a:rPr lang="fr-FR" dirty="0" err="1" smtClean="0">
                <a:latin typeface="Comic Sans MS" pitchFamily="66" charset="0"/>
              </a:rPr>
              <a:t>bornier</a:t>
            </a:r>
            <a:r>
              <a:rPr lang="fr-FR" dirty="0" smtClean="0">
                <a:latin typeface="Comic Sans MS" pitchFamily="66" charset="0"/>
              </a:rPr>
              <a:t>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Espace réservé du contenu 2"/>
          <p:cNvSpPr txBox="1">
            <a:spLocks/>
          </p:cNvSpPr>
          <p:nvPr/>
        </p:nvSpPr>
        <p:spPr>
          <a:xfrm>
            <a:off x="285720" y="1500174"/>
            <a:ext cx="682944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33" name="Image 32" descr="DSC0040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7323" y="1500174"/>
            <a:ext cx="5929354" cy="4286280"/>
          </a:xfrm>
          <a:prstGeom prst="rect">
            <a:avLst/>
          </a:prstGeom>
          <a:noFill/>
        </p:spPr>
      </p:pic>
      <p:cxnSp>
        <p:nvCxnSpPr>
          <p:cNvPr id="102402" name="AutoShape 2"/>
          <p:cNvCxnSpPr>
            <a:cxnSpLocks noChangeShapeType="1"/>
          </p:cNvCxnSpPr>
          <p:nvPr/>
        </p:nvCxnSpPr>
        <p:spPr bwMode="auto">
          <a:xfrm rot="5400000" flipH="1" flipV="1">
            <a:off x="2134375" y="4509303"/>
            <a:ext cx="2143140" cy="69691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02403" name="Text Box 3"/>
          <p:cNvSpPr txBox="1">
            <a:spLocks noChangeArrowheads="1"/>
          </p:cNvSpPr>
          <p:nvPr/>
        </p:nvSpPr>
        <p:spPr bwMode="auto">
          <a:xfrm>
            <a:off x="2357422" y="5929330"/>
            <a:ext cx="823913" cy="3397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Bornier XD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2404" name="AutoShape 4"/>
          <p:cNvCxnSpPr>
            <a:cxnSpLocks noChangeShapeType="1"/>
          </p:cNvCxnSpPr>
          <p:nvPr/>
        </p:nvCxnSpPr>
        <p:spPr bwMode="auto">
          <a:xfrm rot="16200000" flipV="1">
            <a:off x="3929058" y="4071942"/>
            <a:ext cx="2786082" cy="121444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5429256" y="6072206"/>
            <a:ext cx="987425" cy="3397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Bornier XM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Espace réservé du contenu 2"/>
          <p:cNvSpPr txBox="1">
            <a:spLocks/>
          </p:cNvSpPr>
          <p:nvPr/>
        </p:nvSpPr>
        <p:spPr>
          <a:xfrm>
            <a:off x="285720" y="1500174"/>
            <a:ext cx="682944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4" name="Image 3" descr="assemblage synthétisé_ps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18208" y="0"/>
            <a:ext cx="9262208" cy="715365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85984" y="2214554"/>
            <a:ext cx="857256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2000232" y="2643182"/>
            <a:ext cx="857256" cy="285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500166" y="3357562"/>
            <a:ext cx="1071570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1214414" y="4071942"/>
            <a:ext cx="1143008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2500298" y="4643446"/>
            <a:ext cx="1071570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714612" y="5072074"/>
            <a:ext cx="1643074" cy="5000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5143504" y="4714884"/>
            <a:ext cx="1071570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6000760" y="4143380"/>
            <a:ext cx="1143008" cy="428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>
            <a:normAutofit/>
          </a:bodyPr>
          <a:lstStyle/>
          <a:p>
            <a:pPr algn="ctr"/>
            <a:r>
              <a:rPr lang="fr-FR" dirty="0" smtClean="0">
                <a:latin typeface="Comic Sans MS" pitchFamily="66" charset="0"/>
              </a:rPr>
              <a:t>Programmation et test </a:t>
            </a:r>
            <a:r>
              <a:rPr lang="fr-FR" dirty="0" err="1" smtClean="0">
                <a:latin typeface="Comic Sans MS" pitchFamily="66" charset="0"/>
              </a:rPr>
              <a:t>grafcet</a:t>
            </a:r>
            <a:r>
              <a:rPr lang="fr-FR" dirty="0" smtClean="0">
                <a:latin typeface="Comic Sans MS" pitchFamily="66" charset="0"/>
              </a:rPr>
              <a:t> 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850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850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" name="Object 14"/>
          <p:cNvGraphicFramePr>
            <a:graphicFrameLocks noChangeAspect="1"/>
          </p:cNvGraphicFramePr>
          <p:nvPr/>
        </p:nvGraphicFramePr>
        <p:xfrm>
          <a:off x="1283523" y="1643050"/>
          <a:ext cx="6576955" cy="3000396"/>
        </p:xfrm>
        <a:graphic>
          <a:graphicData uri="http://schemas.openxmlformats.org/presentationml/2006/ole">
            <p:oleObj spid="_x0000_s85006" name="Visio" r:id="rId5" imgW="5777789" imgH="2644851" progId="Visio.Drawing.11">
              <p:embed/>
            </p:oleObj>
          </a:graphicData>
        </a:graphic>
      </p:graphicFrame>
      <p:sp>
        <p:nvSpPr>
          <p:cNvPr id="10" name="ZoneTexte 9"/>
          <p:cNvSpPr txBox="1"/>
          <p:nvPr/>
        </p:nvSpPr>
        <p:spPr>
          <a:xfrm>
            <a:off x="1464447" y="5072074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 smtClean="0"/>
              <a:t>Rôle:</a:t>
            </a:r>
            <a:r>
              <a:rPr lang="fr-FR" dirty="0" smtClean="0"/>
              <a:t>  rendre indépendant chaque module.</a:t>
            </a:r>
            <a:endParaRPr lang="fr-FR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>
                <a:latin typeface="Comic Sans MS" pitchFamily="66" charset="0"/>
              </a:rPr>
              <a:t>Tester l’alimentation des rondelles: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1285852" y="2324100"/>
          <a:ext cx="942975" cy="4533900"/>
        </p:xfrm>
        <a:graphic>
          <a:graphicData uri="http://schemas.openxmlformats.org/presentationml/2006/ole">
            <p:oleObj spid="_x0000_s100354" name="Visio" r:id="rId5" imgW="1361440" imgH="6575552" progId="Visio.Drawing.11">
              <p:embed/>
            </p:oleObj>
          </a:graphicData>
        </a:graphic>
      </p:graphicFrame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2786050" y="2357430"/>
            <a:ext cx="1990725" cy="614363"/>
          </a:xfrm>
          <a:prstGeom prst="rect">
            <a:avLst/>
          </a:prstGeom>
          <a:solidFill>
            <a:srgbClr val="FFFFFF"/>
          </a:solidFill>
          <a:ln w="12700">
            <a:noFill/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Tirelire alimentation rondelle 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84996" name="AutoShape 4"/>
          <p:cNvCxnSpPr>
            <a:cxnSpLocks noChangeShapeType="1"/>
          </p:cNvCxnSpPr>
          <p:nvPr/>
        </p:nvCxnSpPr>
        <p:spPr bwMode="auto">
          <a:xfrm rot="10800000" flipV="1">
            <a:off x="2143108" y="2857495"/>
            <a:ext cx="928694" cy="687389"/>
          </a:xfrm>
          <a:prstGeom prst="straightConnector1">
            <a:avLst/>
          </a:prstGeom>
          <a:noFill/>
          <a:ln w="222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84997" name="AutoShape 5"/>
          <p:cNvCxnSpPr>
            <a:cxnSpLocks noChangeShapeType="1"/>
          </p:cNvCxnSpPr>
          <p:nvPr/>
        </p:nvCxnSpPr>
        <p:spPr bwMode="auto">
          <a:xfrm>
            <a:off x="857224" y="4000504"/>
            <a:ext cx="815975" cy="228600"/>
          </a:xfrm>
          <a:prstGeom prst="straightConnector1">
            <a:avLst/>
          </a:prstGeom>
          <a:noFill/>
          <a:ln w="222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84998" name="Text Box 6"/>
          <p:cNvSpPr txBox="1">
            <a:spLocks noChangeArrowheads="1"/>
          </p:cNvSpPr>
          <p:nvPr/>
        </p:nvSpPr>
        <p:spPr bwMode="auto">
          <a:xfrm>
            <a:off x="142844" y="3643314"/>
            <a:ext cx="1071570" cy="327025"/>
          </a:xfrm>
          <a:prstGeom prst="rect">
            <a:avLst/>
          </a:prstGeom>
          <a:solidFill>
            <a:srgbClr val="FFFFFF"/>
          </a:solidFill>
          <a:ln w="12700">
            <a:noFill/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Rondelle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84999" name="AutoShape 7"/>
          <p:cNvCxnSpPr>
            <a:cxnSpLocks noChangeShapeType="1"/>
          </p:cNvCxnSpPr>
          <p:nvPr/>
        </p:nvCxnSpPr>
        <p:spPr bwMode="auto">
          <a:xfrm rot="10800000" flipV="1">
            <a:off x="2214546" y="5357826"/>
            <a:ext cx="928694" cy="687388"/>
          </a:xfrm>
          <a:prstGeom prst="straightConnector1">
            <a:avLst/>
          </a:prstGeom>
          <a:noFill/>
          <a:ln w="222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85000" name="Text Box 8"/>
          <p:cNvSpPr txBox="1">
            <a:spLocks noChangeArrowheads="1"/>
          </p:cNvSpPr>
          <p:nvPr/>
        </p:nvSpPr>
        <p:spPr bwMode="auto">
          <a:xfrm>
            <a:off x="2857488" y="4929198"/>
            <a:ext cx="1992312" cy="614362"/>
          </a:xfrm>
          <a:prstGeom prst="rect">
            <a:avLst/>
          </a:prstGeom>
          <a:solidFill>
            <a:srgbClr val="FFFFFF"/>
          </a:solidFill>
          <a:ln w="12700">
            <a:noFill/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Tirelire rondelle sur le module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1071538" y="1643050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 smtClean="0"/>
              <a:t>Vue de face:</a:t>
            </a:r>
            <a:endParaRPr lang="fr-FR" u="sng" dirty="0"/>
          </a:p>
        </p:txBody>
      </p:sp>
      <p:sp>
        <p:nvSpPr>
          <p:cNvPr id="850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850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85005" name="Object 13"/>
          <p:cNvGraphicFramePr>
            <a:graphicFrameLocks noChangeAspect="1"/>
          </p:cNvGraphicFramePr>
          <p:nvPr/>
        </p:nvGraphicFramePr>
        <p:xfrm>
          <a:off x="5786446" y="2357430"/>
          <a:ext cx="508685" cy="4500570"/>
        </p:xfrm>
        <a:graphic>
          <a:graphicData uri="http://schemas.openxmlformats.org/presentationml/2006/ole">
            <p:oleObj spid="_x0000_s100355" name="Visio" r:id="rId6" imgW="748995" imgH="6575552" progId="Visio.Drawing.11">
              <p:embed/>
            </p:oleObj>
          </a:graphicData>
        </a:graphic>
      </p:graphicFrame>
      <p:cxnSp>
        <p:nvCxnSpPr>
          <p:cNvPr id="40" name="AutoShape 4"/>
          <p:cNvCxnSpPr>
            <a:cxnSpLocks noChangeShapeType="1"/>
          </p:cNvCxnSpPr>
          <p:nvPr/>
        </p:nvCxnSpPr>
        <p:spPr bwMode="auto">
          <a:xfrm>
            <a:off x="4572000" y="2857496"/>
            <a:ext cx="1285884" cy="714380"/>
          </a:xfrm>
          <a:prstGeom prst="straightConnector1">
            <a:avLst/>
          </a:prstGeom>
          <a:noFill/>
          <a:ln w="222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42" name="AutoShape 7"/>
          <p:cNvCxnSpPr>
            <a:cxnSpLocks noChangeShapeType="1"/>
          </p:cNvCxnSpPr>
          <p:nvPr/>
        </p:nvCxnSpPr>
        <p:spPr bwMode="auto">
          <a:xfrm>
            <a:off x="4714876" y="5429264"/>
            <a:ext cx="1095386" cy="785818"/>
          </a:xfrm>
          <a:prstGeom prst="straightConnector1">
            <a:avLst/>
          </a:prstGeom>
          <a:noFill/>
          <a:ln w="222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44" name="ZoneTexte 43"/>
          <p:cNvSpPr txBox="1"/>
          <p:nvPr/>
        </p:nvSpPr>
        <p:spPr>
          <a:xfrm>
            <a:off x="5214942" y="164305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 smtClean="0"/>
              <a:t>Vue de droite:</a:t>
            </a:r>
            <a:endParaRPr lang="fr-FR" u="sng" dirty="0"/>
          </a:p>
        </p:txBody>
      </p:sp>
      <p:sp>
        <p:nvSpPr>
          <p:cNvPr id="85007" name="Text Box 15"/>
          <p:cNvSpPr txBox="1">
            <a:spLocks noChangeArrowheads="1"/>
          </p:cNvSpPr>
          <p:nvPr/>
        </p:nvSpPr>
        <p:spPr bwMode="auto">
          <a:xfrm>
            <a:off x="6786578" y="2285992"/>
            <a:ext cx="1428761" cy="285752"/>
          </a:xfrm>
          <a:prstGeom prst="rect">
            <a:avLst/>
          </a:prstGeom>
          <a:solidFill>
            <a:srgbClr val="FFFFFF"/>
          </a:solidFill>
          <a:ln w="12700">
            <a:noFill/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Cale rectifié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85008" name="AutoShape 16"/>
          <p:cNvCxnSpPr>
            <a:cxnSpLocks noChangeShapeType="1"/>
          </p:cNvCxnSpPr>
          <p:nvPr/>
        </p:nvCxnSpPr>
        <p:spPr bwMode="auto">
          <a:xfrm flipH="1">
            <a:off x="6286512" y="2714620"/>
            <a:ext cx="476250" cy="544512"/>
          </a:xfrm>
          <a:prstGeom prst="straightConnector1">
            <a:avLst/>
          </a:prstGeom>
          <a:noFill/>
          <a:ln w="22225">
            <a:solidFill>
              <a:srgbClr val="00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>
            <a:normAutofit/>
          </a:bodyPr>
          <a:lstStyle/>
          <a:p>
            <a:pPr algn="ctr"/>
            <a:r>
              <a:rPr lang="fr-FR" dirty="0" smtClean="0">
                <a:latin typeface="Comic Sans MS" pitchFamily="66" charset="0"/>
              </a:rPr>
              <a:t>Vue de la machine: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850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850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22" name="Image 21" descr="DSC00490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285984" y="1500174"/>
            <a:ext cx="3714776" cy="500066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>
            <a:normAutofit/>
          </a:bodyPr>
          <a:lstStyle/>
          <a:p>
            <a:pPr algn="ctr"/>
            <a:r>
              <a:rPr lang="fr-FR" dirty="0" smtClean="0">
                <a:latin typeface="Comic Sans MS" pitchFamily="66" charset="0"/>
              </a:rPr>
              <a:t>Le bilan financier du projet: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850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850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22" name="Tableau 21"/>
          <p:cNvGraphicFramePr>
            <a:graphicFrameLocks noGrp="1"/>
          </p:cNvGraphicFramePr>
          <p:nvPr/>
        </p:nvGraphicFramePr>
        <p:xfrm>
          <a:off x="642910" y="1643050"/>
          <a:ext cx="7000924" cy="4429157"/>
        </p:xfrm>
        <a:graphic>
          <a:graphicData uri="http://schemas.openxmlformats.org/drawingml/2006/table">
            <a:tbl>
              <a:tblPr/>
              <a:tblGrid>
                <a:gridCol w="4306645"/>
                <a:gridCol w="2694279"/>
              </a:tblGrid>
              <a:tr h="97514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b="1" i="1" u="dbl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Banc de réglage PACK TRAIN 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2532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u="sng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Coût financier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854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i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Matériel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i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Prix (en € HT)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Matières premières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599,32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Composants électriques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4225,3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Composants pneumatiques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3312,02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Eléments du bâti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1634,9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4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latin typeface="Arial Black"/>
                          <a:ea typeface="Times New Roman"/>
                          <a:cs typeface="Times New Roman"/>
                        </a:rPr>
                        <a:t>Total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i="1" dirty="0">
                          <a:solidFill>
                            <a:srgbClr val="000000"/>
                          </a:solidFill>
                          <a:latin typeface="Arial Black"/>
                          <a:ea typeface="Times New Roman"/>
                          <a:cs typeface="Times New Roman"/>
                        </a:rPr>
                        <a:t>9771,54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Conclusion: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500034" y="228599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  <p:sp>
        <p:nvSpPr>
          <p:cNvPr id="24" name="Espace réservé du contenu 2"/>
          <p:cNvSpPr txBox="1">
            <a:spLocks/>
          </p:cNvSpPr>
          <p:nvPr/>
        </p:nvSpPr>
        <p:spPr>
          <a:xfrm>
            <a:off x="428596" y="1500174"/>
            <a:ext cx="6829444" cy="6857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6" name="Titre 2"/>
          <p:cNvSpPr txBox="1">
            <a:spLocks/>
          </p:cNvSpPr>
          <p:nvPr/>
        </p:nvSpPr>
        <p:spPr>
          <a:xfrm>
            <a:off x="2143108" y="2786058"/>
            <a:ext cx="4714908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</a:pPr>
            <a:r>
              <a:rPr lang="fr-FR" sz="6000" b="1" u="sng" dirty="0" smtClean="0">
                <a:ln w="17780" cmpd="sng">
                  <a:noFill/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Conclusion</a:t>
            </a:r>
            <a:endParaRPr lang="fr-FR" sz="6000" b="1" u="sng" dirty="0" smtClean="0">
              <a:ln w="17780" cmpd="sng">
                <a:noFill/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3200" b="1" dirty="0" smtClean="0">
              <a:ln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Présentation de l’entreprise: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28596" y="1571612"/>
            <a:ext cx="6829444" cy="685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800" b="1" dirty="0" smtClean="0">
                <a:latin typeface="Comic Sans MS" pitchFamily="66" charset="0"/>
              </a:rPr>
              <a:t>Présentation générale de l’entreprise:</a:t>
            </a:r>
            <a:endParaRPr lang="fr-FR" sz="2800" b="1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3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500034" y="2285992"/>
            <a:ext cx="757242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dirty="0" smtClean="0">
                <a:latin typeface="Comic Sans MS" pitchFamily="66" charset="0"/>
              </a:rPr>
              <a:t> Créé en 1970, la Société des Transmissions Automatiques est une     filiale de Renault et de Peugeot, son activité principale est la fabrication de boîtes de vitesses automatiques.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endParaRPr lang="fr-FR" dirty="0" smtClean="0">
              <a:latin typeface="Comic Sans MS" pitchFamily="66" charset="0"/>
            </a:endParaRPr>
          </a:p>
          <a:p>
            <a:endParaRPr lang="fr-FR" dirty="0" smtClean="0">
              <a:latin typeface="Comic Sans MS" pitchFamily="66" charset="0"/>
            </a:endParaRP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dirty="0" smtClean="0">
                <a:latin typeface="Comic Sans MS" pitchFamily="66" charset="0"/>
              </a:rPr>
              <a:t> Différents types de boîtes se sont succédés jusqu’en 1997 avec l’apparition de la boîte proactive.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endParaRPr lang="fr-FR" dirty="0" smtClean="0">
              <a:latin typeface="Comic Sans MS" pitchFamily="66" charset="0"/>
            </a:endParaRPr>
          </a:p>
          <a:p>
            <a:endParaRPr lang="fr-FR" dirty="0" smtClean="0">
              <a:latin typeface="Comic Sans MS" pitchFamily="66" charset="0"/>
            </a:endParaRP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fr-FR" dirty="0" smtClean="0">
                <a:latin typeface="Comic Sans MS" pitchFamily="66" charset="0"/>
              </a:rPr>
              <a:t> Depuis les 30 dernières années, près de deux millions de boîtes ont été produites.</a:t>
            </a:r>
          </a:p>
          <a:p>
            <a:endParaRPr lang="fr-FR" dirty="0" smtClean="0">
              <a:latin typeface="Comic Sans MS" pitchFamily="66" charset="0"/>
            </a:endParaRPr>
          </a:p>
          <a:p>
            <a:endParaRPr lang="fr-FR" dirty="0" smtClean="0">
              <a:latin typeface="Comic Sans MS" pitchFamily="66" charset="0"/>
            </a:endParaRPr>
          </a:p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Présentation de l’entreprise: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72386" cy="900106"/>
          </a:xfrm>
        </p:spPr>
        <p:txBody>
          <a:bodyPr/>
          <a:lstStyle/>
          <a:p>
            <a:pPr algn="ctr">
              <a:buNone/>
            </a:pPr>
            <a:r>
              <a:rPr lang="fr-FR" sz="2800" b="1" dirty="0" smtClean="0">
                <a:latin typeface="Comic Sans MS" pitchFamily="66" charset="0"/>
              </a:rPr>
              <a:t>Situation géographique</a:t>
            </a:r>
            <a:r>
              <a:rPr lang="fr-FR" b="1" dirty="0" smtClean="0">
                <a:latin typeface="Comic Sans MS" pitchFamily="66" charset="0"/>
              </a:rPr>
              <a:t>:</a:t>
            </a:r>
            <a:endParaRPr lang="fr-FR" b="1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3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 descr="plan sta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285992"/>
            <a:ext cx="3845251" cy="28955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2500306"/>
            <a:ext cx="4286280" cy="28779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isometricOffAxis2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Découverte de l’entreprise: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28596" y="1571612"/>
            <a:ext cx="6829444" cy="685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800" b="1" dirty="0" smtClean="0">
                <a:latin typeface="Comic Sans MS" pitchFamily="66" charset="0"/>
              </a:rPr>
              <a:t>Quelques chiffres:</a:t>
            </a:r>
            <a:endParaRPr lang="fr-FR" sz="2800" b="1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500034" y="228599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357158" y="2357430"/>
            <a:ext cx="650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2400" dirty="0" smtClean="0">
                <a:latin typeface="Comic Sans MS" pitchFamily="66" charset="0"/>
                <a:cs typeface="Arial" pitchFamily="34" charset="0"/>
              </a:rPr>
              <a:t>Capital de l’entreprise :</a:t>
            </a:r>
            <a:r>
              <a:rPr lang="fr-FR" sz="2400" dirty="0" smtClean="0">
                <a:solidFill>
                  <a:srgbClr val="FFC000"/>
                </a:solidFill>
                <a:latin typeface="Comic Sans MS" pitchFamily="66" charset="0"/>
                <a:cs typeface="Arial" pitchFamily="34" charset="0"/>
              </a:rPr>
              <a:t> 12 200 000 €</a:t>
            </a:r>
            <a:endParaRPr lang="fr-FR" sz="2400" dirty="0"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643042" y="3071810"/>
            <a:ext cx="6072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2400" dirty="0" smtClean="0">
                <a:latin typeface="Comic Sans MS" pitchFamily="66" charset="0"/>
                <a:cs typeface="Arial" pitchFamily="34" charset="0"/>
              </a:rPr>
              <a:t>Chiffre d’affaires : </a:t>
            </a:r>
            <a:r>
              <a:rPr lang="fr-FR" sz="2400" dirty="0" smtClean="0">
                <a:solidFill>
                  <a:srgbClr val="FFC000"/>
                </a:solidFill>
                <a:latin typeface="Comic Sans MS" pitchFamily="66" charset="0"/>
                <a:cs typeface="Arial" pitchFamily="34" charset="0"/>
              </a:rPr>
              <a:t>176 000 000 €</a:t>
            </a:r>
            <a:endParaRPr lang="fr-FR" sz="2400" dirty="0">
              <a:solidFill>
                <a:srgbClr val="FFC000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1857356" y="3714752"/>
            <a:ext cx="678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2400" dirty="0" smtClean="0">
                <a:latin typeface="Comic Sans MS" pitchFamily="66" charset="0"/>
                <a:cs typeface="Arial" pitchFamily="34" charset="0"/>
              </a:rPr>
              <a:t>Effectifs ( au 31/12/07):  </a:t>
            </a:r>
            <a:r>
              <a:rPr lang="fr-FR" sz="2400" dirty="0" smtClean="0">
                <a:solidFill>
                  <a:srgbClr val="FFC000"/>
                </a:solidFill>
                <a:latin typeface="Comic Sans MS" pitchFamily="66" charset="0"/>
                <a:cs typeface="Arial" pitchFamily="34" charset="0"/>
              </a:rPr>
              <a:t>817 employés</a:t>
            </a:r>
            <a:endParaRPr lang="fr-FR" sz="2400" dirty="0">
              <a:solidFill>
                <a:srgbClr val="FFC000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1714480" y="4500570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2400" dirty="0" smtClean="0">
                <a:latin typeface="Comic Sans MS" pitchFamily="66" charset="0"/>
                <a:cs typeface="Arial" pitchFamily="34" charset="0"/>
              </a:rPr>
              <a:t>Moyenne d’âge : </a:t>
            </a:r>
            <a:r>
              <a:rPr lang="fr-FR" sz="2400" dirty="0" smtClean="0">
                <a:solidFill>
                  <a:srgbClr val="FFC000"/>
                </a:solidFill>
                <a:latin typeface="Comic Sans MS" pitchFamily="66" charset="0"/>
                <a:cs typeface="Arial" pitchFamily="34" charset="0"/>
              </a:rPr>
              <a:t>44 ans</a:t>
            </a:r>
            <a:endParaRPr lang="fr-FR" sz="2400" dirty="0">
              <a:solidFill>
                <a:srgbClr val="FFC000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1071538" y="5214950"/>
            <a:ext cx="71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2400" dirty="0" smtClean="0">
                <a:latin typeface="Comic Sans MS" pitchFamily="66" charset="0"/>
                <a:cs typeface="Arial" pitchFamily="34" charset="0"/>
              </a:rPr>
              <a:t>Filiale : Renault (75%) et Peugeot (25%)</a:t>
            </a:r>
            <a:endParaRPr lang="fr-FR" sz="2400" dirty="0"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Présentation du Pack train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500034" y="228599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357158" y="1142984"/>
            <a:ext cx="742955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600" dirty="0" smtClean="0">
              <a:latin typeface="Comic Sans MS" pitchFamily="66" charset="0"/>
            </a:endParaRPr>
          </a:p>
          <a:p>
            <a:r>
              <a:rPr lang="fr-FR" sz="1600" dirty="0" smtClean="0">
                <a:latin typeface="Comic Sans MS" pitchFamily="66" charset="0"/>
              </a:rPr>
              <a:t> Le « Pack Train » est le train épicycloïdal équipant les BVA.</a:t>
            </a:r>
          </a:p>
          <a:p>
            <a:r>
              <a:rPr lang="fr-FR" sz="1600" dirty="0" smtClean="0">
                <a:latin typeface="Comic Sans MS" pitchFamily="66" charset="0"/>
              </a:rPr>
              <a:t> Au cœur de la boîte de vitesses automatiques, les deux trains épicycloïdaux sont composés de deux pignons concentriques ( planétaire et couronne) reliés entre eux par une série de trois petits pignons ( satellites). Les différents rapports de transmission sont obtenus par blocage de l’un des éléments de chaque train. </a:t>
            </a:r>
          </a:p>
          <a:p>
            <a:endParaRPr lang="fr-FR" dirty="0">
              <a:latin typeface="Comic Sans MS" pitchFamily="66" charset="0"/>
            </a:endParaRPr>
          </a:p>
        </p:txBody>
      </p:sp>
      <p:pic>
        <p:nvPicPr>
          <p:cNvPr id="12" name="Image 11"/>
          <p:cNvPicPr/>
          <p:nvPr/>
        </p:nvPicPr>
        <p:blipFill>
          <a:blip r:embed="rId5" cstate="print">
            <a:lum bright="12000" contrast="-18000"/>
          </a:blip>
          <a:srcRect/>
          <a:stretch>
            <a:fillRect/>
          </a:stretch>
        </p:blipFill>
        <p:spPr bwMode="auto">
          <a:xfrm>
            <a:off x="785786" y="3143248"/>
            <a:ext cx="2636740" cy="3315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074" name="AutoShape 2"/>
          <p:cNvCxnSpPr>
            <a:cxnSpLocks noChangeShapeType="1"/>
          </p:cNvCxnSpPr>
          <p:nvPr/>
        </p:nvCxnSpPr>
        <p:spPr bwMode="auto">
          <a:xfrm flipH="1">
            <a:off x="1714480" y="3357562"/>
            <a:ext cx="2843212" cy="558800"/>
          </a:xfrm>
          <a:prstGeom prst="straightConnector1">
            <a:avLst/>
          </a:prstGeom>
          <a:noFill/>
          <a:ln w="22225">
            <a:solidFill>
              <a:srgbClr val="5F497A"/>
            </a:solidFill>
            <a:round/>
            <a:headEnd/>
            <a:tailEnd type="triangle" w="med" len="med"/>
          </a:ln>
          <a:effectLst/>
        </p:spPr>
      </p:cxn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4572000" y="3214686"/>
            <a:ext cx="1362075" cy="280988"/>
          </a:xfrm>
          <a:prstGeom prst="rect">
            <a:avLst/>
          </a:prstGeom>
          <a:gradFill rotWithShape="0">
            <a:gsLst>
              <a:gs pos="0">
                <a:srgbClr val="95B3D7"/>
              </a:gs>
              <a:gs pos="50000">
                <a:srgbClr val="DBE5F1"/>
              </a:gs>
              <a:gs pos="100000">
                <a:srgbClr val="95B3D7"/>
              </a:gs>
            </a:gsLst>
            <a:lin ang="18900000" scaled="1"/>
          </a:gradFill>
          <a:ln w="12700">
            <a:solidFill>
              <a:srgbClr val="95B3D7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</a:rPr>
              <a:t>"Pack Train"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3076" name="AutoShape 4"/>
          <p:cNvCxnSpPr>
            <a:cxnSpLocks noChangeShapeType="1"/>
          </p:cNvCxnSpPr>
          <p:nvPr/>
        </p:nvCxnSpPr>
        <p:spPr bwMode="auto">
          <a:xfrm>
            <a:off x="5357818" y="3500438"/>
            <a:ext cx="328613" cy="493713"/>
          </a:xfrm>
          <a:prstGeom prst="straightConnector1">
            <a:avLst/>
          </a:prstGeom>
          <a:noFill/>
          <a:ln w="22225">
            <a:solidFill>
              <a:srgbClr val="5F497A"/>
            </a:solidFill>
            <a:round/>
            <a:headEnd/>
            <a:tailEnd type="triangle" w="med" len="med"/>
          </a:ln>
          <a:effectLst/>
        </p:spPr>
      </p:cxnSp>
      <p:pic>
        <p:nvPicPr>
          <p:cNvPr id="16" name="Image 15" descr="STA 008"/>
          <p:cNvPicPr/>
          <p:nvPr/>
        </p:nvPicPr>
        <p:blipFill>
          <a:blip r:embed="rId6" cstate="print">
            <a:lum bright="12000"/>
          </a:blip>
          <a:srcRect l="11871" r="17355" b="-314"/>
          <a:stretch>
            <a:fillRect/>
          </a:stretch>
        </p:blipFill>
        <p:spPr bwMode="auto">
          <a:xfrm rot="5400000">
            <a:off x="4995578" y="3791240"/>
            <a:ext cx="1428761" cy="1847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7110410" cy="1000148"/>
          </a:xfrm>
        </p:spPr>
        <p:txBody>
          <a:bodyPr/>
          <a:lstStyle/>
          <a:p>
            <a:pPr algn="ctr"/>
            <a:r>
              <a:rPr lang="fr-FR" dirty="0" smtClean="0">
                <a:latin typeface="Comic Sans MS" pitchFamily="66" charset="0"/>
              </a:rPr>
              <a:t>Description du produit: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500034" y="228599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  <p:pic>
        <p:nvPicPr>
          <p:cNvPr id="11" name="Image 10" descr="STA 008"/>
          <p:cNvPicPr/>
          <p:nvPr/>
        </p:nvPicPr>
        <p:blipFill>
          <a:blip r:embed="rId5" cstate="print">
            <a:lum bright="12000"/>
          </a:blip>
          <a:srcRect b="-314"/>
          <a:stretch>
            <a:fillRect/>
          </a:stretch>
        </p:blipFill>
        <p:spPr bwMode="auto">
          <a:xfrm>
            <a:off x="1357290" y="2643182"/>
            <a:ext cx="24098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26" name="AutoShape 2"/>
          <p:cNvCxnSpPr>
            <a:cxnSpLocks noChangeShapeType="1"/>
          </p:cNvCxnSpPr>
          <p:nvPr/>
        </p:nvCxnSpPr>
        <p:spPr bwMode="auto">
          <a:xfrm>
            <a:off x="1785918" y="2571744"/>
            <a:ext cx="390525" cy="400050"/>
          </a:xfrm>
          <a:prstGeom prst="straightConnector1">
            <a:avLst/>
          </a:prstGeom>
          <a:noFill/>
          <a:ln w="12700">
            <a:solidFill>
              <a:srgbClr val="4F81BD"/>
            </a:solidFill>
            <a:round/>
            <a:headEnd/>
            <a:tailEnd type="triangle" w="med" len="med"/>
          </a:ln>
          <a:effectLst/>
        </p:spPr>
      </p:cxn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785786" y="2357430"/>
            <a:ext cx="1785950" cy="214314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Comic Sans MS" pitchFamily="66" charset="0"/>
              </a:rPr>
              <a:t>Train épicycloïdal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pic>
        <p:nvPicPr>
          <p:cNvPr id="15" name="Image 14" descr="Img0001"/>
          <p:cNvPicPr/>
          <p:nvPr/>
        </p:nvPicPr>
        <p:blipFill>
          <a:blip r:embed="rId6" cstate="print"/>
          <a:srcRect l="6850" t="630" r="1181" b="9134"/>
          <a:stretch>
            <a:fillRect/>
          </a:stretch>
        </p:blipFill>
        <p:spPr bwMode="auto">
          <a:xfrm>
            <a:off x="4714876" y="2571744"/>
            <a:ext cx="29718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4714876" y="2071678"/>
            <a:ext cx="2643206" cy="28575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Comic Sans MS" pitchFamily="66" charset="0"/>
              </a:rPr>
              <a:t>Porte-satellites train primaire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cxnSp>
        <p:nvCxnSpPr>
          <p:cNvPr id="1029" name="AutoShape 5"/>
          <p:cNvCxnSpPr>
            <a:cxnSpLocks noChangeShapeType="1"/>
          </p:cNvCxnSpPr>
          <p:nvPr/>
        </p:nvCxnSpPr>
        <p:spPr bwMode="auto">
          <a:xfrm flipH="1">
            <a:off x="5357818" y="2285992"/>
            <a:ext cx="323850" cy="414337"/>
          </a:xfrm>
          <a:prstGeom prst="straightConnector1">
            <a:avLst/>
          </a:prstGeom>
          <a:noFill/>
          <a:ln w="12700">
            <a:solidFill>
              <a:srgbClr val="4F81BD"/>
            </a:solidFill>
            <a:round/>
            <a:headEnd/>
            <a:tailEnd type="triangle" w="med" len="med"/>
          </a:ln>
          <a:effectLst/>
        </p:spPr>
      </p:cxnSp>
      <p:cxnSp>
        <p:nvCxnSpPr>
          <p:cNvPr id="1030" name="AutoShape 6"/>
          <p:cNvCxnSpPr>
            <a:cxnSpLocks noChangeShapeType="1"/>
          </p:cNvCxnSpPr>
          <p:nvPr/>
        </p:nvCxnSpPr>
        <p:spPr bwMode="auto">
          <a:xfrm flipH="1" flipV="1">
            <a:off x="7307909" y="3992862"/>
            <a:ext cx="314325" cy="533400"/>
          </a:xfrm>
          <a:prstGeom prst="straightConnector1">
            <a:avLst/>
          </a:prstGeom>
          <a:noFill/>
          <a:ln w="12700">
            <a:solidFill>
              <a:srgbClr val="4F81BD"/>
            </a:solidFill>
            <a:round/>
            <a:headEnd/>
            <a:tailEnd type="triangle" w="med" len="med"/>
          </a:ln>
          <a:effectLst/>
        </p:spPr>
      </p:cxn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6858016" y="4572008"/>
            <a:ext cx="1590675" cy="6191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Comic Sans MS" pitchFamily="66" charset="0"/>
              </a:rPr>
              <a:t>Train épicycloïdal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Comic Sans MS" pitchFamily="66" charset="0"/>
              </a:rPr>
              <a:t>(vue de dessus)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cxnSp>
        <p:nvCxnSpPr>
          <p:cNvPr id="1032" name="AutoShape 8"/>
          <p:cNvCxnSpPr>
            <a:cxnSpLocks noChangeShapeType="1"/>
          </p:cNvCxnSpPr>
          <p:nvPr/>
        </p:nvCxnSpPr>
        <p:spPr bwMode="auto">
          <a:xfrm flipV="1">
            <a:off x="5000628" y="4643446"/>
            <a:ext cx="104775" cy="647700"/>
          </a:xfrm>
          <a:prstGeom prst="straightConnector1">
            <a:avLst/>
          </a:prstGeom>
          <a:noFill/>
          <a:ln w="12700">
            <a:solidFill>
              <a:srgbClr val="4F81BD"/>
            </a:solidFill>
            <a:round/>
            <a:headEnd/>
            <a:tailEnd type="triangle" w="med" len="med"/>
          </a:ln>
          <a:effectLst/>
        </p:spPr>
      </p:cxn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3857620" y="5286388"/>
            <a:ext cx="2262187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Comic Sans MS" pitchFamily="66" charset="0"/>
              </a:rPr>
              <a:t>Porte-satellites train secondaire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2844" y="0"/>
            <a:ext cx="7715304" cy="1000148"/>
          </a:xfrm>
        </p:spPr>
        <p:txBody>
          <a:bodyPr>
            <a:normAutofit fontScale="90000"/>
          </a:bodyPr>
          <a:lstStyle/>
          <a:p>
            <a:pPr marL="274320" lvl="0" indent="-274320">
              <a:spcBef>
                <a:spcPts val="600"/>
              </a:spcBef>
              <a:defRPr/>
            </a:pPr>
            <a:r>
              <a:rPr lang="fr-FR" sz="3100" b="1" dirty="0" smtClean="0">
                <a:latin typeface="Comic Sans MS" pitchFamily="66" charset="0"/>
              </a:rPr>
              <a:t>Pièces assemblés sur Op110 et Op115</a:t>
            </a:r>
            <a:r>
              <a:rPr lang="fr-FR" sz="3200" b="1" dirty="0" smtClean="0">
                <a:latin typeface="Comic Sans MS" pitchFamily="66" charset="0"/>
              </a:rPr>
              <a:t>:</a:t>
            </a:r>
            <a:endParaRPr lang="fr-FR" sz="3200" b="1" cap="none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4" name="Image 3" descr="Logo STA Couleur 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0"/>
            <a:ext cx="1799409" cy="144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Bouton d'action : Accueil 4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357190" cy="3571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>
            <a:spLocks noChangeAspect="1"/>
          </p:cNvSpPr>
          <p:nvPr/>
        </p:nvSpPr>
        <p:spPr>
          <a:xfrm>
            <a:off x="4000496" y="6429396"/>
            <a:ext cx="428400" cy="255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Bouton d'action : Suivant 6">
            <a:hlinkClick r:id="" action="ppaction://hlinkshowjump?jump=nextslide" highlightClick="1"/>
          </p:cNvPr>
          <p:cNvSpPr/>
          <p:nvPr/>
        </p:nvSpPr>
        <p:spPr>
          <a:xfrm>
            <a:off x="4929190" y="6429396"/>
            <a:ext cx="428628" cy="2565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214282" y="1285860"/>
            <a:ext cx="664373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500034" y="228599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  <p:pic>
        <p:nvPicPr>
          <p:cNvPr id="20" name="Image 19" descr="DSC00001.JPG"/>
          <p:cNvPicPr/>
          <p:nvPr/>
        </p:nvPicPr>
        <p:blipFill>
          <a:blip r:embed="rId5" cstate="print"/>
          <a:srcRect b="18820"/>
          <a:stretch>
            <a:fillRect/>
          </a:stretch>
        </p:blipFill>
        <p:spPr>
          <a:xfrm>
            <a:off x="1643042" y="2071678"/>
            <a:ext cx="5572164" cy="3357586"/>
          </a:xfrm>
          <a:prstGeom prst="rect">
            <a:avLst/>
          </a:prstGeom>
        </p:spPr>
      </p:pic>
      <p:cxnSp>
        <p:nvCxnSpPr>
          <p:cNvPr id="2050" name="AutoShape 2"/>
          <p:cNvCxnSpPr>
            <a:cxnSpLocks noChangeShapeType="1"/>
          </p:cNvCxnSpPr>
          <p:nvPr/>
        </p:nvCxnSpPr>
        <p:spPr bwMode="auto">
          <a:xfrm flipH="1" flipV="1">
            <a:off x="2500298" y="5214950"/>
            <a:ext cx="179387" cy="523875"/>
          </a:xfrm>
          <a:prstGeom prst="straightConnector1">
            <a:avLst/>
          </a:prstGeom>
          <a:noFill/>
          <a:ln w="12700">
            <a:solidFill>
              <a:srgbClr val="4F81BD"/>
            </a:solidFill>
            <a:round/>
            <a:headEnd/>
            <a:tailEnd type="triangle" w="med" len="med"/>
          </a:ln>
          <a:effectLst/>
        </p:spPr>
      </p:cxn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2000232" y="5753097"/>
            <a:ext cx="1366838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Calibri" pitchFamily="34" charset="0"/>
              </a:rPr>
              <a:t>Aiguilles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Calibri" pitchFamily="34" charset="0"/>
              </a:rPr>
              <a:t>(×18 / pignon)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2052" name="AutoShape 4"/>
          <p:cNvCxnSpPr>
            <a:cxnSpLocks noChangeShapeType="1"/>
          </p:cNvCxnSpPr>
          <p:nvPr/>
        </p:nvCxnSpPr>
        <p:spPr bwMode="auto">
          <a:xfrm flipH="1" flipV="1">
            <a:off x="6429388" y="5286388"/>
            <a:ext cx="333375" cy="390525"/>
          </a:xfrm>
          <a:prstGeom prst="straightConnector1">
            <a:avLst/>
          </a:prstGeom>
          <a:noFill/>
          <a:ln w="12700">
            <a:solidFill>
              <a:srgbClr val="4F81BD"/>
            </a:solidFill>
            <a:round/>
            <a:headEnd/>
            <a:tailEnd type="triangle" w="med" len="med"/>
          </a:ln>
          <a:effectLst/>
        </p:spPr>
      </p:cxn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215074" y="5643578"/>
            <a:ext cx="12001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Calibri" pitchFamily="34" charset="0"/>
              </a:rPr>
              <a:t>Rondelles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Calibri" pitchFamily="34" charset="0"/>
              </a:rPr>
              <a:t>(×2 / pignon)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2054" name="AutoShape 6"/>
          <p:cNvCxnSpPr>
            <a:cxnSpLocks noChangeShapeType="1"/>
          </p:cNvCxnSpPr>
          <p:nvPr/>
        </p:nvCxnSpPr>
        <p:spPr bwMode="auto">
          <a:xfrm>
            <a:off x="1785918" y="1928802"/>
            <a:ext cx="333375" cy="476250"/>
          </a:xfrm>
          <a:prstGeom prst="straightConnector1">
            <a:avLst/>
          </a:prstGeom>
          <a:noFill/>
          <a:ln w="12700">
            <a:solidFill>
              <a:srgbClr val="4F81BD"/>
            </a:solidFill>
            <a:round/>
            <a:headEnd/>
            <a:tailEnd type="triangle" w="med" len="med"/>
          </a:ln>
          <a:effectLst/>
        </p:spPr>
      </p:cxn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1000100" y="1714488"/>
            <a:ext cx="18288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Calibri" pitchFamily="34" charset="0"/>
              </a:rPr>
              <a:t>Pignon Satellite 1 (PS1)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2056" name="AutoShape 8"/>
          <p:cNvCxnSpPr>
            <a:cxnSpLocks noChangeShapeType="1"/>
          </p:cNvCxnSpPr>
          <p:nvPr/>
        </p:nvCxnSpPr>
        <p:spPr bwMode="auto">
          <a:xfrm>
            <a:off x="3857620" y="1928802"/>
            <a:ext cx="333375" cy="476250"/>
          </a:xfrm>
          <a:prstGeom prst="straightConnector1">
            <a:avLst/>
          </a:prstGeom>
          <a:noFill/>
          <a:ln w="12700">
            <a:solidFill>
              <a:srgbClr val="4F81BD"/>
            </a:solidFill>
            <a:round/>
            <a:headEnd/>
            <a:tailEnd type="triangle" w="med" len="med"/>
          </a:ln>
          <a:effectLst/>
        </p:spPr>
      </p:cxn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2714612" y="1714488"/>
            <a:ext cx="18669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Calibri" pitchFamily="34" charset="0"/>
              </a:rPr>
              <a:t>Pignon Satellite 2 (PS2)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2058" name="AutoShape 10"/>
          <p:cNvCxnSpPr>
            <a:cxnSpLocks noChangeShapeType="1"/>
          </p:cNvCxnSpPr>
          <p:nvPr/>
        </p:nvCxnSpPr>
        <p:spPr bwMode="auto">
          <a:xfrm>
            <a:off x="5214942" y="1928802"/>
            <a:ext cx="285750" cy="714375"/>
          </a:xfrm>
          <a:prstGeom prst="straightConnector1">
            <a:avLst/>
          </a:prstGeom>
          <a:noFill/>
          <a:ln w="12700">
            <a:solidFill>
              <a:srgbClr val="4F81BD"/>
            </a:solidFill>
            <a:round/>
            <a:headEnd/>
            <a:tailEnd type="triangle" w="med" len="med"/>
          </a:ln>
          <a:effectLst/>
        </p:spPr>
      </p:cxn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4786314" y="1714488"/>
            <a:ext cx="8001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Calibri" pitchFamily="34" charset="0"/>
              </a:rPr>
              <a:t>Faux axe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2060" name="AutoShape 12"/>
          <p:cNvCxnSpPr>
            <a:cxnSpLocks noChangeShapeType="1"/>
          </p:cNvCxnSpPr>
          <p:nvPr/>
        </p:nvCxnSpPr>
        <p:spPr bwMode="auto">
          <a:xfrm>
            <a:off x="6429388" y="1928802"/>
            <a:ext cx="333375" cy="714375"/>
          </a:xfrm>
          <a:prstGeom prst="straightConnector1">
            <a:avLst/>
          </a:prstGeom>
          <a:noFill/>
          <a:ln w="12700">
            <a:solidFill>
              <a:srgbClr val="4F81BD"/>
            </a:solidFill>
            <a:round/>
            <a:headEnd/>
            <a:tailEnd type="triangle" w="med" len="med"/>
          </a:ln>
          <a:effectLst/>
        </p:spPr>
      </p:cxn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5929322" y="1714488"/>
            <a:ext cx="8001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3366FF"/>
                </a:solidFill>
                <a:effectLst/>
                <a:latin typeface="Calibri" pitchFamily="34" charset="0"/>
              </a:rPr>
              <a:t> Vrai axe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Personnalisé 6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0F6FC6"/>
      </a:hlink>
      <a:folHlink>
        <a:srgbClr val="85DFD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Deluxe</Template>
  <TotalTime>2269</TotalTime>
  <Words>1006</Words>
  <Application>Microsoft Office PowerPoint</Application>
  <PresentationFormat>Affichage à l'écran (4:3)</PresentationFormat>
  <Paragraphs>341</Paragraphs>
  <Slides>39</Slides>
  <Notes>35</Notes>
  <HiddenSlides>0</HiddenSlides>
  <MMClips>1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39</vt:i4>
      </vt:variant>
    </vt:vector>
  </HeadingPairs>
  <TitlesOfParts>
    <vt:vector size="42" baseType="lpstr">
      <vt:lpstr>Oriel</vt:lpstr>
      <vt:lpstr>Dessin Microsoft Office Visio</vt:lpstr>
      <vt:lpstr>Visio</vt:lpstr>
      <vt:lpstr>Réalisation tests et intégration</vt:lpstr>
      <vt:lpstr>Introduction:</vt:lpstr>
      <vt:lpstr>Plan global:</vt:lpstr>
      <vt:lpstr>Présentation de l’entreprise:</vt:lpstr>
      <vt:lpstr>Présentation de l’entreprise:</vt:lpstr>
      <vt:lpstr>Découverte de l’entreprise:</vt:lpstr>
      <vt:lpstr>Présentation du Pack train</vt:lpstr>
      <vt:lpstr>Description du produit:</vt:lpstr>
      <vt:lpstr>Pièces assemblés sur Op110 et Op115:</vt:lpstr>
      <vt:lpstr>Présentation du produit:</vt:lpstr>
      <vt:lpstr>Présentation du système:</vt:lpstr>
      <vt:lpstr>Présentation du système:</vt:lpstr>
      <vt:lpstr>Présentation du système:</vt:lpstr>
      <vt:lpstr>Présentation du système:</vt:lpstr>
      <vt:lpstr>Schéma descriptif des modules:</vt:lpstr>
      <vt:lpstr>Présentation du projet:</vt:lpstr>
      <vt:lpstr>Objectif du projet:</vt:lpstr>
      <vt:lpstr>Réalisation des pièces du bâti</vt:lpstr>
      <vt:lpstr>Diapositive 19</vt:lpstr>
      <vt:lpstr>Diapositive 20</vt:lpstr>
      <vt:lpstr>Diapositive 21</vt:lpstr>
      <vt:lpstr>Diapositive 22</vt:lpstr>
      <vt:lpstr>Diapositive 23</vt:lpstr>
      <vt:lpstr>Procès Verbal de Conformité:</vt:lpstr>
      <vt:lpstr>Montage du bâti:</vt:lpstr>
      <vt:lpstr>Montage du plan incliné:</vt:lpstr>
      <vt:lpstr>Photo du problème:</vt:lpstr>
      <vt:lpstr>Photo de la solution:</vt:lpstr>
      <vt:lpstr>Montage support alimentation rondelle:</vt:lpstr>
      <vt:lpstr>Montage support alimentation rondelle:</vt:lpstr>
      <vt:lpstr>Montage et réglage du module PS2:</vt:lpstr>
      <vt:lpstr>Câblage des détecteurs des modules</vt:lpstr>
      <vt:lpstr>Câblage des détecteurs sur le bornier:</vt:lpstr>
      <vt:lpstr>Diapositive 34</vt:lpstr>
      <vt:lpstr>Programmation et test grafcet :</vt:lpstr>
      <vt:lpstr>Tester l’alimentation des rondelles:</vt:lpstr>
      <vt:lpstr>Vue de la machine:</vt:lpstr>
      <vt:lpstr>Le bilan financier du projet:</vt:lpstr>
      <vt:lpstr>Conclusion: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BTS Mécanique et Automatismes Industriels</dc:title>
  <dc:creator>Johann</dc:creator>
  <cp:lastModifiedBy>Pierre</cp:lastModifiedBy>
  <cp:revision>438</cp:revision>
  <dcterms:created xsi:type="dcterms:W3CDTF">2009-02-12T18:50:08Z</dcterms:created>
  <dcterms:modified xsi:type="dcterms:W3CDTF">2009-06-25T09:06:42Z</dcterms:modified>
</cp:coreProperties>
</file>