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4" r:id="rId1"/>
  </p:sldMasterIdLst>
  <p:notesMasterIdLst>
    <p:notesMasterId r:id="rId41"/>
  </p:notesMasterIdLst>
  <p:sldIdLst>
    <p:sldId id="256" r:id="rId2"/>
    <p:sldId id="257" r:id="rId3"/>
    <p:sldId id="258" r:id="rId4"/>
    <p:sldId id="291" r:id="rId5"/>
    <p:sldId id="259" r:id="rId6"/>
    <p:sldId id="262" r:id="rId7"/>
    <p:sldId id="264" r:id="rId8"/>
    <p:sldId id="267" r:id="rId9"/>
    <p:sldId id="268" r:id="rId10"/>
    <p:sldId id="269" r:id="rId11"/>
    <p:sldId id="270" r:id="rId12"/>
    <p:sldId id="292" r:id="rId13"/>
    <p:sldId id="278" r:id="rId14"/>
    <p:sldId id="279" r:id="rId15"/>
    <p:sldId id="280" r:id="rId16"/>
    <p:sldId id="293" r:id="rId17"/>
    <p:sldId id="281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4" r:id="rId27"/>
    <p:sldId id="303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4" r:id="rId37"/>
    <p:sldId id="305" r:id="rId38"/>
    <p:sldId id="306" r:id="rId39"/>
    <p:sldId id="307" r:id="rId4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73B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4660"/>
  </p:normalViewPr>
  <p:slideViewPr>
    <p:cSldViewPr showGuides="1">
      <p:cViewPr>
        <p:scale>
          <a:sx n="106" d="100"/>
          <a:sy n="106" d="100"/>
        </p:scale>
        <p:origin x="-7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4DC4C-605B-4263-A868-C0A326F1198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D014A-BDA4-42E2-A2BB-55560C9989A8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13</a:t>
            </a:fld>
            <a:endParaRPr lang="fr-F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14</a:t>
            </a:fld>
            <a:endParaRPr lang="fr-F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15</a:t>
            </a:fld>
            <a:endParaRPr lang="fr-F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16</a:t>
            </a:fld>
            <a:endParaRPr lang="fr-F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17</a:t>
            </a:fld>
            <a:endParaRPr lang="fr-FR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18</a:t>
            </a:fld>
            <a:endParaRPr lang="fr-F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19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20</a:t>
            </a:fld>
            <a:endParaRPr lang="fr-FR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21</a:t>
            </a:fld>
            <a:endParaRPr lang="fr-FR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22</a:t>
            </a:fld>
            <a:endParaRPr lang="fr-FR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23</a:t>
            </a:fld>
            <a:endParaRPr lang="fr-FR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24</a:t>
            </a:fld>
            <a:endParaRPr lang="fr-FR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25</a:t>
            </a:fld>
            <a:endParaRPr lang="fr-FR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26</a:t>
            </a:fld>
            <a:endParaRPr lang="fr-FR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27</a:t>
            </a:fld>
            <a:endParaRPr lang="fr-FR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28</a:t>
            </a:fld>
            <a:endParaRPr lang="fr-FR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29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30</a:t>
            </a:fld>
            <a:endParaRPr lang="fr-FR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31</a:t>
            </a:fld>
            <a:endParaRPr lang="fr-FR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32</a:t>
            </a:fld>
            <a:endParaRPr lang="fr-FR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33</a:t>
            </a:fld>
            <a:endParaRPr lang="fr-FR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34</a:t>
            </a:fld>
            <a:endParaRPr lang="fr-FR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35</a:t>
            </a:fld>
            <a:endParaRPr lang="fr-FR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36</a:t>
            </a:fld>
            <a:endParaRPr lang="fr-FR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37</a:t>
            </a:fld>
            <a:endParaRPr lang="fr-FR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38</a:t>
            </a:fld>
            <a:endParaRPr lang="fr-FR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39</a:t>
            </a:fld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5</a:t>
            </a:fld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7</a:t>
            </a:fld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D014A-BDA4-42E2-A2BB-55560C9989A8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resh title.png"/>
          <p:cNvPicPr>
            <a:picLocks noChangeAspect="1"/>
          </p:cNvPicPr>
          <p:nvPr/>
        </p:nvPicPr>
        <p:blipFill>
          <a:blip r:embed="rId2" cstate="print"/>
          <a:srcRect b="39770"/>
          <a:stretch>
            <a:fillRect/>
          </a:stretch>
        </p:blipFill>
        <p:spPr>
          <a:xfrm>
            <a:off x="377" y="1566826"/>
            <a:ext cx="9143245" cy="22431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34035"/>
            <a:ext cx="7772400" cy="1470025"/>
          </a:xfrm>
        </p:spPr>
        <p:txBody>
          <a:bodyPr anchor="b" anchorCtr="0">
            <a:noAutofit/>
          </a:bodyPr>
          <a:lstStyle>
            <a:lvl1pPr>
              <a:defRPr sz="6000"/>
            </a:lvl1pPr>
          </a:lstStyle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5257800" cy="1371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24600" y="6288741"/>
            <a:ext cx="1981200" cy="365125"/>
          </a:xfrm>
        </p:spPr>
        <p:txBody>
          <a:bodyPr/>
          <a:lstStyle>
            <a:lvl1pPr algn="r">
              <a:defRPr/>
            </a:lvl1pPr>
          </a:lstStyle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288741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6288741"/>
            <a:ext cx="685800" cy="365125"/>
          </a:xfrm>
        </p:spPr>
        <p:txBody>
          <a:bodyPr/>
          <a:lstStyle>
            <a:lvl1pPr>
              <a:defRPr sz="11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" name="Picture 9" descr="Fresh title.png"/>
          <p:cNvPicPr>
            <a:picLocks noChangeAspect="1"/>
          </p:cNvPicPr>
          <p:nvPr/>
        </p:nvPicPr>
        <p:blipFill>
          <a:blip r:embed="rId2" cstate="print"/>
          <a:srcRect t="33632" b="59388"/>
          <a:stretch>
            <a:fillRect/>
          </a:stretch>
        </p:blipFill>
        <p:spPr>
          <a:xfrm>
            <a:off x="0" y="6598024"/>
            <a:ext cx="9143245" cy="2599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600200"/>
            <a:ext cx="1752600" cy="45259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1600200"/>
            <a:ext cx="5257800" cy="45259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resh sec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" y="3767583"/>
            <a:ext cx="9143245" cy="30904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53" y="2819400"/>
            <a:ext cx="7772400" cy="18288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353" y="5257800"/>
            <a:ext cx="7772400" cy="68580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Wingdings" pitchFamily="2" charset="2"/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353" y="6553200"/>
            <a:ext cx="1981200" cy="231013"/>
          </a:xfrm>
        </p:spPr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24" y="6553200"/>
            <a:ext cx="2895600" cy="231013"/>
          </a:xfrm>
        </p:spPr>
        <p:txBody>
          <a:bodyPr/>
          <a:lstStyle>
            <a:lvl1pPr algn="ctr">
              <a:defRPr/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58953" y="6553200"/>
            <a:ext cx="685800" cy="231013"/>
          </a:xfrm>
        </p:spPr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3706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259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675094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435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0600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7494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0"/>
              </a:spcBef>
              <a:buFont typeface="Wingdings" pitchFamily="2" charset="2"/>
              <a:buNone/>
            </a:pPr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7494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5435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8848"/>
            <a:ext cx="7223760" cy="86868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1673352"/>
            <a:ext cx="7223760" cy="25877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528"/>
            <a:ext cx="7223760" cy="80467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5800"/>
            <a:ext cx="7219950" cy="87153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52500" y="1676400"/>
            <a:ext cx="7219950" cy="2590800"/>
          </a:xfrm>
          <a:ln w="127000">
            <a:solidFill>
              <a:srgbClr val="FFFFFF">
                <a:alpha val="10000"/>
              </a:srgbClr>
            </a:solidFill>
            <a:miter lim="800000"/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338"/>
            <a:ext cx="7223760" cy="8048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resh Master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4612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500" y="2057401"/>
            <a:ext cx="7239000" cy="373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2500" y="6553200"/>
            <a:ext cx="1828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EBAEA-23CC-4E3B-AE9E-B874D21E109F}" type="datetimeFigureOut">
              <a:rPr lang="fr-FR" smtClean="0"/>
              <a:pPr/>
              <a:t>17/06/2009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7100" y="6553200"/>
            <a:ext cx="914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EAC72-0013-4935-BBDC-25D956ADCC3D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b="1" kern="1200">
          <a:solidFill>
            <a:schemeClr val="tx1">
              <a:alpha val="90000"/>
            </a:schemeClr>
          </a:solidFill>
          <a:effectLst>
            <a:innerShdw blurRad="38100">
              <a:schemeClr val="tx1">
                <a:lumMod val="85000"/>
              </a:scheme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800"/>
        </a:spcBef>
        <a:buFont typeface="Wingdings" pitchFamily="2" charset="2"/>
        <a:buChar char=""/>
        <a:defRPr sz="2000" b="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800"/>
        </a:spcBef>
        <a:buFont typeface="Wingdings" pitchFamily="2" charset="2"/>
        <a:buChar char=""/>
        <a:defRPr sz="1800" b="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7.bin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37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39.jpe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3.bin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471416" y="777240"/>
            <a:ext cx="317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BTS MAI</a:t>
            </a:r>
            <a:endParaRPr lang="fr-FR" sz="3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133856" y="1618488"/>
            <a:ext cx="72603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</a:rPr>
              <a:t>Réalisation Tests et Intégration</a:t>
            </a:r>
            <a:endParaRPr lang="fr-FR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870448" y="5925312"/>
            <a:ext cx="2807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i="1" dirty="0" smtClean="0">
                <a:solidFill>
                  <a:srgbClr val="EAEAEA"/>
                </a:solidFill>
                <a:latin typeface="Arial Black" pitchFamily="34" charset="0"/>
              </a:rPr>
              <a:t>Lycée Carnot</a:t>
            </a:r>
          </a:p>
          <a:p>
            <a:r>
              <a:rPr lang="fr-FR" sz="2000" i="1" dirty="0" smtClean="0">
                <a:solidFill>
                  <a:srgbClr val="EAEAEA"/>
                </a:solidFill>
                <a:latin typeface="Arial Black" pitchFamily="34" charset="0"/>
              </a:rPr>
              <a:t>Bruay-la-Buissière</a:t>
            </a:r>
            <a:endParaRPr lang="fr-FR" sz="2000" i="1" dirty="0">
              <a:solidFill>
                <a:srgbClr val="EAEAEA"/>
              </a:solidFill>
              <a:latin typeface="Arial Black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89560" y="6105144"/>
            <a:ext cx="280720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fr-FR" sz="2000" i="1" dirty="0" smtClean="0">
                <a:latin typeface="Arial Black" pitchFamily="34" charset="0"/>
              </a:rPr>
              <a:t>Session 2009</a:t>
            </a:r>
            <a:endParaRPr lang="fr-FR" sz="2000" i="1" dirty="0">
              <a:latin typeface="Arial Black" pitchFamily="34" charset="0"/>
            </a:endParaRPr>
          </a:p>
        </p:txBody>
      </p:sp>
      <p:cxnSp>
        <p:nvCxnSpPr>
          <p:cNvPr id="14" name="Connecteur droit 13"/>
          <p:cNvCxnSpPr/>
          <p:nvPr/>
        </p:nvCxnSpPr>
        <p:spPr>
          <a:xfrm>
            <a:off x="0" y="5907024"/>
            <a:ext cx="9144000" cy="1588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118872" y="155448"/>
            <a:ext cx="4425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PAQUOT Nicolas</a:t>
            </a:r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Connecteur droit 14"/>
          <p:cNvCxnSpPr/>
          <p:nvPr/>
        </p:nvCxnSpPr>
        <p:spPr>
          <a:xfrm>
            <a:off x="713232" y="5696712"/>
            <a:ext cx="8430768" cy="7684"/>
          </a:xfrm>
          <a:prstGeom prst="line">
            <a:avLst/>
          </a:prstGeom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 flipV="1">
            <a:off x="1563624" y="5484940"/>
            <a:ext cx="7580376" cy="10604"/>
          </a:xfrm>
          <a:prstGeom prst="line">
            <a:avLst/>
          </a:prstGeom>
          <a:ln w="254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>
            <a:off x="0" y="3974592"/>
            <a:ext cx="9144000" cy="1588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0" y="4184904"/>
            <a:ext cx="8430768" cy="7684"/>
          </a:xfrm>
          <a:prstGeom prst="line">
            <a:avLst/>
          </a:prstGeom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 flipV="1">
            <a:off x="0" y="4375071"/>
            <a:ext cx="7580376" cy="10604"/>
          </a:xfrm>
          <a:prstGeom prst="line">
            <a:avLst/>
          </a:prstGeom>
          <a:ln w="254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857488" y="500042"/>
            <a:ext cx="3869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Le pack train:</a:t>
            </a:r>
            <a:endParaRPr lang="fr-F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857356" y="1571612"/>
            <a:ext cx="71437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Chacun des deux trains épicycloïdaux comprend six pignons satellites: </a:t>
            </a:r>
          </a:p>
          <a:p>
            <a:pPr>
              <a:buFont typeface="Arial" pitchFamily="34" charset="0"/>
              <a:buChar char="•"/>
            </a:pP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2428860" y="2428868"/>
            <a:ext cx="650085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§"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 3 Pignons satellites pour le train primaire identifiés « PS1 » .</a:t>
            </a:r>
          </a:p>
          <a:p>
            <a:pPr lvl="0">
              <a:buFont typeface="Wingdings" pitchFamily="2" charset="2"/>
              <a:buChar char="§"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 3 Pignons satellites pour le train secondaire  identifiés « PS2 » .</a:t>
            </a:r>
          </a:p>
          <a:p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138897" y="162047"/>
            <a:ext cx="1609742" cy="7417415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    produit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Pack Train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OP110: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aiguilles et faux axes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OP115: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rondelles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Connecteur droit 1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1928794" y="614364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 Black" pitchFamily="34" charset="0"/>
              </a:rPr>
              <a:t>PS1</a:t>
            </a:r>
            <a:endParaRPr lang="fr-FR" dirty="0">
              <a:latin typeface="Arial Black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500694" y="614364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 Black" pitchFamily="34" charset="0"/>
              </a:rPr>
              <a:t>PS2</a:t>
            </a:r>
            <a:endParaRPr lang="fr-FR" dirty="0">
              <a:latin typeface="Arial Black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4357694"/>
            <a:ext cx="2571768" cy="1871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4357694"/>
            <a:ext cx="291048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857488" y="500042"/>
            <a:ext cx="3869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Le pack train:</a:t>
            </a:r>
            <a:endParaRPr lang="fr-F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 4" descr="P1010667.JPG"/>
          <p:cNvPicPr/>
          <p:nvPr/>
        </p:nvPicPr>
        <p:blipFill>
          <a:blip r:embed="rId4" cstate="print">
            <a:lum bright="20000"/>
          </a:blip>
          <a:srcRect l="24628" t="11454" r="16033" b="18722"/>
          <a:stretch>
            <a:fillRect/>
          </a:stretch>
        </p:blipFill>
        <p:spPr>
          <a:xfrm>
            <a:off x="3857620" y="1571612"/>
            <a:ext cx="3000396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Image 5" descr="P1010670.JPG"/>
          <p:cNvPicPr/>
          <p:nvPr/>
        </p:nvPicPr>
        <p:blipFill>
          <a:blip r:embed="rId5" cstate="print"/>
          <a:srcRect l="21084" t="5988" r="22460" b="23947"/>
          <a:stretch>
            <a:fillRect/>
          </a:stretch>
        </p:blipFill>
        <p:spPr>
          <a:xfrm>
            <a:off x="2500298" y="4643446"/>
            <a:ext cx="2065123" cy="1935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Image 6" descr="P1010681.JPG"/>
          <p:cNvPicPr/>
          <p:nvPr/>
        </p:nvPicPr>
        <p:blipFill>
          <a:blip r:embed="rId6" cstate="print">
            <a:lum bright="20000"/>
          </a:blip>
          <a:srcRect l="35414" t="27944" r="36830" b="36127"/>
          <a:stretch>
            <a:fillRect/>
          </a:stretch>
        </p:blipFill>
        <p:spPr>
          <a:xfrm>
            <a:off x="6072198" y="4643446"/>
            <a:ext cx="2070185" cy="195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ZoneTexte 7"/>
          <p:cNvSpPr txBox="1"/>
          <p:nvPr/>
        </p:nvSpPr>
        <p:spPr>
          <a:xfrm>
            <a:off x="2357422" y="3000372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Rondelle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858016" y="3286124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Aiguilles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929454" y="2643182"/>
            <a:ext cx="2214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Axe de centrage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071670" y="1857364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Satellite PS1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7072330" y="1928802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Satellite PS2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071670" y="4429132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Arial" pitchFamily="34" charset="0"/>
                <a:cs typeface="Arial" pitchFamily="34" charset="0"/>
              </a:rPr>
              <a:t>Satellite sans rondelle:</a:t>
            </a:r>
            <a:endParaRPr lang="fr-FR" sz="20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857852" y="4429132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u="sng" dirty="0" smtClean="0">
                <a:latin typeface="Arial" pitchFamily="34" charset="0"/>
                <a:cs typeface="Arial" pitchFamily="34" charset="0"/>
              </a:rPr>
              <a:t>Satellite avec rondelle:</a:t>
            </a:r>
            <a:endParaRPr lang="fr-FR" sz="2000" u="sng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3714744" y="2285992"/>
            <a:ext cx="571504" cy="7143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3571868" y="3286124"/>
            <a:ext cx="785818" cy="7143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rot="10800000" flipV="1">
            <a:off x="6357950" y="2214554"/>
            <a:ext cx="785818" cy="7143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rot="10800000" flipV="1">
            <a:off x="6072198" y="2786058"/>
            <a:ext cx="785818" cy="7143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rot="10800000" flipV="1">
            <a:off x="6357950" y="3500438"/>
            <a:ext cx="500066" cy="7143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138897" y="162047"/>
            <a:ext cx="1609742" cy="7417415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produit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Pack Train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OP110: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aiguilles et faux axes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OP115: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rondelles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" name="Connecteur droit 24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214678" y="428604"/>
            <a:ext cx="34421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Poste op110: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928794" y="1428736"/>
            <a:ext cx="653969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r-FR" sz="2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Montage des aiguilles et faux axes:</a:t>
            </a:r>
            <a:endParaRPr lang="fr-FR" sz="24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38897" y="162047"/>
            <a:ext cx="1609742" cy="772519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produit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Pack Train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OP110:</a:t>
            </a: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aiguilles et faux axes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OP115: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rondelles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Image 10" descr="C:\Users\johann\Desktop\jOhann\stage johann\STAGE sta\photos sta\DSC000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3643314"/>
            <a:ext cx="357190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Image 11" descr="C:\Users\johann\Desktop\jOhann\stage johann\STAGE sta\photos sta\DSC00020.JPG"/>
          <p:cNvPicPr/>
          <p:nvPr/>
        </p:nvPicPr>
        <p:blipFill>
          <a:blip r:embed="rId5" cstate="print"/>
          <a:srcRect l="4611" t="4790" b="13972"/>
          <a:stretch>
            <a:fillRect/>
          </a:stretch>
        </p:blipFill>
        <p:spPr bwMode="auto">
          <a:xfrm>
            <a:off x="1857356" y="2285992"/>
            <a:ext cx="350046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3" name="Connecteur droit 1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14678" y="428604"/>
            <a:ext cx="34421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Poste op115: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928794" y="1214422"/>
            <a:ext cx="653969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r-FR" sz="2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Montage des rondelles:</a:t>
            </a:r>
            <a:endParaRPr lang="fr-FR" sz="24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age 5"/>
          <p:cNvPicPr/>
          <p:nvPr/>
        </p:nvPicPr>
        <p:blipFill>
          <a:blip r:embed="rId4" cstate="print">
            <a:lum bright="18000" contrast="24000"/>
          </a:blip>
          <a:srcRect/>
          <a:stretch>
            <a:fillRect/>
          </a:stretch>
        </p:blipFill>
        <p:spPr bwMode="auto">
          <a:xfrm>
            <a:off x="3929058" y="2071678"/>
            <a:ext cx="2643206" cy="4643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571612"/>
            <a:ext cx="785818" cy="7143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age 7" descr="P1010681.JPG"/>
          <p:cNvPicPr/>
          <p:nvPr/>
        </p:nvPicPr>
        <p:blipFill>
          <a:blip r:embed="rId6" cstate="print">
            <a:lum bright="20000"/>
          </a:blip>
          <a:srcRect l="35414" t="27944" r="36830" b="36127"/>
          <a:stretch>
            <a:fillRect/>
          </a:stretch>
        </p:blipFill>
        <p:spPr>
          <a:xfrm>
            <a:off x="2428860" y="3429000"/>
            <a:ext cx="1051869" cy="1005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Image 8" descr="P1010670.JPG"/>
          <p:cNvPicPr/>
          <p:nvPr/>
        </p:nvPicPr>
        <p:blipFill>
          <a:blip r:embed="rId7" cstate="print"/>
          <a:srcRect l="21084" t="5988" r="22460" b="23947"/>
          <a:stretch>
            <a:fillRect/>
          </a:stretch>
        </p:blipFill>
        <p:spPr>
          <a:xfrm>
            <a:off x="7072330" y="2643182"/>
            <a:ext cx="932094" cy="8649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 rot="5400000">
            <a:off x="4843465" y="1943089"/>
            <a:ext cx="488950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D99594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 rot="5400000">
            <a:off x="5177343" y="2153678"/>
            <a:ext cx="488950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D99594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 rot="9274800">
            <a:off x="3651737" y="3615773"/>
            <a:ext cx="725488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B2A1C7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 rot="9474262">
            <a:off x="6294942" y="2615639"/>
            <a:ext cx="725488" cy="1746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B2A1C7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138897" y="162047"/>
            <a:ext cx="1609742" cy="732508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produit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Pack Train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OP110: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aiguilles et faux axes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OP115:</a:t>
            </a: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rondelles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Connecteur droit 15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4" name="ZoneTexte 3"/>
          <p:cNvSpPr txBox="1"/>
          <p:nvPr/>
        </p:nvSpPr>
        <p:spPr>
          <a:xfrm>
            <a:off x="1058656" y="2007643"/>
            <a:ext cx="7349067" cy="341632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fr-FR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olas" pitchFamily="49" charset="0"/>
              </a:rPr>
              <a:t>Réalisation</a:t>
            </a:r>
          </a:p>
          <a:p>
            <a:pPr algn="ctr"/>
            <a:r>
              <a:rPr lang="fr-FR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olas" pitchFamily="49" charset="0"/>
              </a:rPr>
              <a:t>Du</a:t>
            </a:r>
          </a:p>
          <a:p>
            <a:pPr algn="ctr"/>
            <a:r>
              <a:rPr lang="fr-FR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olas" pitchFamily="49" charset="0"/>
              </a:rPr>
              <a:t>projet</a:t>
            </a:r>
            <a:endParaRPr lang="fr-FR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500430" y="142852"/>
            <a:ext cx="29291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Objectif 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Du projet: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071670" y="1714488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fr-FR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Réaliser un banc de réglage pour l’OP 115.</a:t>
            </a:r>
            <a:endParaRPr lang="fr-FR" sz="24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285984" y="2857496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Reproduire l’environnement de l’OP 115.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285984" y="521495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Faciliter les différents réglages.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285984" y="3857628"/>
            <a:ext cx="6215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Permettre le montage / démontage des modules de pose rondelle.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Connecteur droit 11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142844" y="-142900"/>
            <a:ext cx="1609742" cy="11356955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500430" y="142852"/>
            <a:ext cx="333937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Le travail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personnel: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071670" y="1643050"/>
            <a:ext cx="6858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Réaliser les éléments de l’ancrage rondelle: 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643174" y="2143116"/>
            <a:ext cx="4857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000" dirty="0" smtClean="0">
                <a:latin typeface="Arial" pitchFamily="34" charset="0"/>
                <a:cs typeface="Arial" pitchFamily="34" charset="0"/>
              </a:rPr>
              <a:t>Usinage des pièces</a:t>
            </a:r>
          </a:p>
          <a:p>
            <a:endParaRPr lang="fr-FR" sz="2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fr-FR" sz="2000" dirty="0" smtClean="0">
                <a:latin typeface="Arial" pitchFamily="34" charset="0"/>
                <a:cs typeface="Arial" pitchFamily="34" charset="0"/>
              </a:rPr>
              <a:t>Assemblages des différents éléments</a:t>
            </a:r>
            <a:endParaRPr lang="fr-F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143108" y="3500438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Câblage: 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571736" y="4000504"/>
            <a:ext cx="4857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000" dirty="0" smtClean="0">
                <a:latin typeface="Arial" pitchFamily="34" charset="0"/>
                <a:cs typeface="Arial" pitchFamily="34" charset="0"/>
              </a:rPr>
              <a:t>Câblage pneumatique</a:t>
            </a:r>
          </a:p>
          <a:p>
            <a:endParaRPr lang="fr-FR" sz="2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fr-FR" sz="2000" dirty="0" smtClean="0">
                <a:latin typeface="Arial" pitchFamily="34" charset="0"/>
                <a:cs typeface="Arial" pitchFamily="34" charset="0"/>
              </a:rPr>
              <a:t>Câblage électrique</a:t>
            </a:r>
            <a:endParaRPr lang="fr-F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214546" y="5214950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Les tests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Connecteur droit 9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142844" y="-142900"/>
            <a:ext cx="1609742" cy="11480066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786050" y="142852"/>
            <a:ext cx="45276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Présentation du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Sous-ensemble:</a:t>
            </a:r>
          </a:p>
        </p:txBody>
      </p:sp>
      <p:cxnSp>
        <p:nvCxnSpPr>
          <p:cNvPr id="7" name="Connecteur droit 6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40888" t="29397" r="27570" b="5025"/>
          <a:stretch>
            <a:fillRect/>
          </a:stretch>
        </p:blipFill>
        <p:spPr bwMode="auto">
          <a:xfrm>
            <a:off x="3786182" y="1357298"/>
            <a:ext cx="3286148" cy="5294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ZoneTexte 8"/>
          <p:cNvSpPr txBox="1"/>
          <p:nvPr/>
        </p:nvSpPr>
        <p:spPr>
          <a:xfrm>
            <a:off x="142844" y="-142900"/>
            <a:ext cx="1609742" cy="1126462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sous-ensemble</a:t>
            </a:r>
            <a:endParaRPr lang="fr-FR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357554" y="142852"/>
            <a:ext cx="30059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Ancrage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rondelle: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928794" y="1428736"/>
            <a:ext cx="653969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r-FR" sz="2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Usinage des différentes pièces:</a:t>
            </a:r>
            <a:endParaRPr lang="fr-FR" sz="24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 6" descr="DSCN2243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28794" y="2000240"/>
            <a:ext cx="1771654" cy="2386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7" descr="DSCN2242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72330" y="2143116"/>
            <a:ext cx="1928826" cy="2271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 descr="DSCN2229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43306" y="3500438"/>
            <a:ext cx="3429024" cy="2486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0" name="Connecteur droit 9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142844" y="-142900"/>
            <a:ext cx="1609742" cy="1126462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Usinage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357554" y="142852"/>
            <a:ext cx="30059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Ancrage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rondelle: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928794" y="1428736"/>
            <a:ext cx="653969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r-FR" sz="2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Les pièces sous-traitées:</a:t>
            </a:r>
            <a:endParaRPr lang="fr-FR" sz="24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143116"/>
            <a:ext cx="421484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3500438"/>
            <a:ext cx="3404423" cy="2706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Connecteur droit 8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142844" y="-142900"/>
            <a:ext cx="1609742" cy="11449288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Pièces soustraites</a:t>
            </a:r>
            <a:endParaRPr lang="fr-FR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1429705" y="319345"/>
            <a:ext cx="57465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olas" pitchFamily="49" charset="0"/>
              </a:rPr>
              <a:t>Introduction</a:t>
            </a:r>
            <a:endParaRPr lang="fr-FR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olas" pitchFamily="49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93539" y="1581912"/>
            <a:ext cx="834812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fr-FR" sz="2800" b="1" dirty="0" smtClean="0">
                <a:latin typeface="Arial" pitchFamily="34" charset="0"/>
                <a:cs typeface="Arial" pitchFamily="34" charset="0"/>
              </a:rPr>
              <a:t>Durant la deuxième année du BTS MAI, j’ai été amené à effectuer un projet professionnel.</a:t>
            </a:r>
          </a:p>
          <a:p>
            <a:pPr algn="just"/>
            <a:endParaRPr lang="fr-FR" sz="28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fr-FR" sz="2800" b="1" dirty="0" smtClean="0">
                <a:latin typeface="Arial" pitchFamily="34" charset="0"/>
                <a:cs typeface="Arial" pitchFamily="34" charset="0"/>
              </a:rPr>
              <a:t>Ce projet comprend la réalisation, la programmation, suivi de l’intégration d’un système automatisé en entreprise.</a:t>
            </a:r>
          </a:p>
          <a:p>
            <a:pPr algn="just"/>
            <a:endParaRPr lang="fr-FR" sz="28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fr-FR" sz="2800" b="1" dirty="0" smtClean="0">
                <a:latin typeface="Arial" pitchFamily="34" charset="0"/>
                <a:cs typeface="Arial" pitchFamily="34" charset="0"/>
              </a:rPr>
              <a:t>Le projet « Assemblage Pack Train » nous a donc été confié par la Société de Transmissions Automatiques.</a:t>
            </a:r>
            <a:endParaRPr lang="fr-FR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357422" y="285728"/>
            <a:ext cx="4861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Mode opératoire:</a:t>
            </a:r>
          </a:p>
        </p:txBody>
      </p:sp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1928794" y="2428868"/>
          <a:ext cx="3071834" cy="2809878"/>
        </p:xfrm>
        <a:graphic>
          <a:graphicData uri="http://schemas.openxmlformats.org/presentationml/2006/ole">
            <p:oleObj spid="_x0000_s78849" name="Visio" r:id="rId5" imgW="4169017" imgH="4028696" progId="Visio.Drawing.11">
              <p:embed/>
            </p:oleObj>
          </a:graphicData>
        </a:graphic>
      </p:graphicFrame>
      <p:cxnSp>
        <p:nvCxnSpPr>
          <p:cNvPr id="8" name="Connecteur droit 7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3286116" y="928670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i="1" u="sng" dirty="0" smtClean="0">
                <a:latin typeface="Arial" pitchFamily="34" charset="0"/>
                <a:cs typeface="Arial" pitchFamily="34" charset="0"/>
              </a:rPr>
              <a:t>Equerre fixation des vérins</a:t>
            </a:r>
            <a:endParaRPr lang="fr-FR" sz="2000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857356" y="1500174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Mise au prisme: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8851" name="Object 3"/>
          <p:cNvGraphicFramePr>
            <a:graphicFrameLocks noChangeAspect="1"/>
          </p:cNvGraphicFramePr>
          <p:nvPr/>
        </p:nvGraphicFramePr>
        <p:xfrm>
          <a:off x="5572132" y="2643182"/>
          <a:ext cx="2994944" cy="2586040"/>
        </p:xfrm>
        <a:graphic>
          <a:graphicData uri="http://schemas.openxmlformats.org/presentationml/2006/ole">
            <p:oleObj spid="_x0000_s78851" name="Visio" r:id="rId6" imgW="4169017" imgH="3671244" progId="Visio.Drawing.11">
              <p:embed/>
            </p:oleObj>
          </a:graphicData>
        </a:graphic>
      </p:graphicFrame>
      <p:sp>
        <p:nvSpPr>
          <p:cNvPr id="14" name="Rectangle 13"/>
          <p:cNvSpPr/>
          <p:nvPr/>
        </p:nvSpPr>
        <p:spPr>
          <a:xfrm>
            <a:off x="5286380" y="14287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Brut : Rectangle aluminium (2017A)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134 x 70 x50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857356" y="214311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10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643570" y="221455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20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000232" y="5429264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Machine outil: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Fraiseuse verticale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643438" y="5429264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Outils: 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- Fraise carbure  Ø 125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  - Etau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142844" y="-142900"/>
            <a:ext cx="1609742" cy="11510843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5" name="Connecteur droit 4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357422" y="285728"/>
            <a:ext cx="4861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Mode opératoire: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286116" y="928670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i="1" u="sng" dirty="0" smtClean="0">
                <a:latin typeface="Arial" pitchFamily="34" charset="0"/>
                <a:cs typeface="Arial" pitchFamily="34" charset="0"/>
              </a:rPr>
              <a:t>Equerre fixation des vérins</a:t>
            </a:r>
            <a:endParaRPr lang="fr-FR" sz="2000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857356" y="1500174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Mise à hauteur et largeur: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1928794" y="2214554"/>
          <a:ext cx="3571900" cy="2761778"/>
        </p:xfrm>
        <a:graphic>
          <a:graphicData uri="http://schemas.openxmlformats.org/presentationml/2006/ole">
            <p:oleObj spid="_x0000_s76801" name="Visio" r:id="rId5" imgW="4994168" imgH="4028887" progId="Visio.Drawing.11">
              <p:embed/>
            </p:oleObj>
          </a:graphicData>
        </a:graphic>
      </p:graphicFrame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6803" name="Object 3"/>
          <p:cNvGraphicFramePr>
            <a:graphicFrameLocks noChangeAspect="1"/>
          </p:cNvGraphicFramePr>
          <p:nvPr/>
        </p:nvGraphicFramePr>
        <p:xfrm>
          <a:off x="5715008" y="2428868"/>
          <a:ext cx="3225049" cy="2371729"/>
        </p:xfrm>
        <a:graphic>
          <a:graphicData uri="http://schemas.openxmlformats.org/presentationml/2006/ole">
            <p:oleObj spid="_x0000_s76803" name="Visio" r:id="rId6" imgW="4935602" imgH="3485088" progId="Visio.Drawing.11">
              <p:embed/>
            </p:oleObj>
          </a:graphicData>
        </a:graphic>
      </p:graphicFrame>
      <p:sp>
        <p:nvSpPr>
          <p:cNvPr id="12" name="ZoneTexte 11"/>
          <p:cNvSpPr txBox="1"/>
          <p:nvPr/>
        </p:nvSpPr>
        <p:spPr>
          <a:xfrm>
            <a:off x="2000232" y="5429264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Machine outil: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Fraiseuse verticale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643438" y="5429264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Outils: 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- Fraise carbure  Ø 125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  - Etau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  - Pied à coulisse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857356" y="5000636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err="1" smtClean="0">
                <a:latin typeface="Arial" pitchFamily="34" charset="0"/>
                <a:cs typeface="Arial" pitchFamily="34" charset="0"/>
              </a:rPr>
              <a:t>Cf</a:t>
            </a:r>
            <a:r>
              <a:rPr lang="fr-FR" b="1" i="1" dirty="0" smtClean="0">
                <a:latin typeface="Arial" pitchFamily="34" charset="0"/>
                <a:cs typeface="Arial" pitchFamily="34" charset="0"/>
              </a:rPr>
              <a:t> 1 = 45 ± 0.15</a:t>
            </a:r>
            <a:endParaRPr lang="fr-FR" i="1" dirty="0" smtClean="0">
              <a:latin typeface="Arial" pitchFamily="34" charset="0"/>
              <a:cs typeface="Arial" pitchFamily="34" charset="0"/>
            </a:endParaRPr>
          </a:p>
          <a:p>
            <a:endParaRPr lang="fr-FR" i="1" dirty="0"/>
          </a:p>
        </p:txBody>
      </p:sp>
      <p:sp>
        <p:nvSpPr>
          <p:cNvPr id="15" name="ZoneTexte 14"/>
          <p:cNvSpPr txBox="1"/>
          <p:nvPr/>
        </p:nvSpPr>
        <p:spPr>
          <a:xfrm>
            <a:off x="5786446" y="5000636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err="1" smtClean="0">
                <a:latin typeface="Arial" pitchFamily="34" charset="0"/>
                <a:cs typeface="Arial" pitchFamily="34" charset="0"/>
              </a:rPr>
              <a:t>Cf</a:t>
            </a:r>
            <a:r>
              <a:rPr lang="fr-FR" b="1" i="1" dirty="0" smtClean="0">
                <a:latin typeface="Arial" pitchFamily="34" charset="0"/>
                <a:cs typeface="Arial" pitchFamily="34" charset="0"/>
              </a:rPr>
              <a:t> 2 = 69 ± 0.2</a:t>
            </a:r>
            <a:endParaRPr lang="fr-FR" i="1" dirty="0" smtClean="0">
              <a:latin typeface="Arial" pitchFamily="34" charset="0"/>
              <a:cs typeface="Arial" pitchFamily="34" charset="0"/>
            </a:endParaRPr>
          </a:p>
          <a:p>
            <a:endParaRPr lang="fr-FR" i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1857356" y="207167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30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5786446" y="200024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40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142844" y="-142900"/>
            <a:ext cx="1609742" cy="11510843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5" name="Connecteur droit 4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357422" y="285728"/>
            <a:ext cx="4861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Mode opératoire: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286116" y="92867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i="1" u="sng" dirty="0" smtClean="0">
                <a:latin typeface="Arial" pitchFamily="34" charset="0"/>
                <a:cs typeface="Arial" pitchFamily="34" charset="0"/>
              </a:rPr>
              <a:t>Equerre fixation vérins</a:t>
            </a:r>
            <a:endParaRPr lang="fr-FR" sz="2000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1928794" y="2571744"/>
          <a:ext cx="3571900" cy="2714644"/>
        </p:xfrm>
        <a:graphic>
          <a:graphicData uri="http://schemas.openxmlformats.org/presentationml/2006/ole">
            <p:oleObj spid="_x0000_s74753" name="Visio" r:id="rId5" imgW="4551500" imgH="3671244" progId="Visio.Drawing.11">
              <p:embed/>
            </p:oleObj>
          </a:graphicData>
        </a:graphic>
      </p:graphicFrame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4755" name="Object 3"/>
          <p:cNvGraphicFramePr>
            <a:graphicFrameLocks noChangeAspect="1"/>
          </p:cNvGraphicFramePr>
          <p:nvPr/>
        </p:nvGraphicFramePr>
        <p:xfrm>
          <a:off x="5500694" y="2143116"/>
          <a:ext cx="3300417" cy="3075657"/>
        </p:xfrm>
        <a:graphic>
          <a:graphicData uri="http://schemas.openxmlformats.org/presentationml/2006/ole">
            <p:oleObj spid="_x0000_s74755" name="Visio" r:id="rId6" imgW="4551500" imgH="4262945" progId="Visio.Drawing.11">
              <p:embed/>
            </p:oleObj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1857356" y="214311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50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786446" y="185736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60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857356" y="1500174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Mise à longueur: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928794" y="5500702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Machine outil: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Fraiseuse horizontale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4643438" y="5500702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Outils: 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- Fraise carbure  Ø 125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  - Etau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  - Pied à coulisse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715008" y="5143512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err="1" smtClean="0">
                <a:latin typeface="Arial" pitchFamily="34" charset="0"/>
                <a:cs typeface="Arial" pitchFamily="34" charset="0"/>
              </a:rPr>
              <a:t>Cf</a:t>
            </a:r>
            <a:r>
              <a:rPr lang="fr-FR" b="1" i="1" dirty="0" smtClean="0">
                <a:latin typeface="Arial" pitchFamily="34" charset="0"/>
                <a:cs typeface="Arial" pitchFamily="34" charset="0"/>
              </a:rPr>
              <a:t> 3 = 130 ± 0.15</a:t>
            </a:r>
            <a:endParaRPr lang="fr-FR" i="1" dirty="0" smtClean="0">
              <a:latin typeface="Arial" pitchFamily="34" charset="0"/>
              <a:cs typeface="Arial" pitchFamily="34" charset="0"/>
            </a:endParaRPr>
          </a:p>
          <a:p>
            <a:endParaRPr lang="fr-FR" i="1" dirty="0"/>
          </a:p>
        </p:txBody>
      </p:sp>
      <p:sp>
        <p:nvSpPr>
          <p:cNvPr id="18" name="ZoneTexte 17"/>
          <p:cNvSpPr txBox="1"/>
          <p:nvPr/>
        </p:nvSpPr>
        <p:spPr>
          <a:xfrm>
            <a:off x="142844" y="-142900"/>
            <a:ext cx="1609742" cy="11510843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</a:t>
            </a: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5" name="Connecteur droit 4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357422" y="285728"/>
            <a:ext cx="4861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Mode opératoire: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286116" y="92867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i="1" u="sng" dirty="0" smtClean="0">
                <a:latin typeface="Arial" pitchFamily="34" charset="0"/>
                <a:cs typeface="Arial" pitchFamily="34" charset="0"/>
              </a:rPr>
              <a:t>Equerre fixation vérins</a:t>
            </a:r>
            <a:endParaRPr lang="fr-FR" sz="2000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2500298" y="2285992"/>
          <a:ext cx="3687634" cy="3643338"/>
        </p:xfrm>
        <a:graphic>
          <a:graphicData uri="http://schemas.openxmlformats.org/presentationml/2006/ole">
            <p:oleObj spid="_x0000_s72705" name="Visio" r:id="rId5" imgW="4859267" imgH="4832760" progId="Visio.Drawing.11">
              <p:embed/>
            </p:oleObj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1857356" y="1500174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Réalisation de l’équerre: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500826" y="214311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Machine outil: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Fraiseuse verticale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6429356" y="3143248"/>
            <a:ext cx="27146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Outils: 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- Fraise carbure       	Ø 125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 - Fraise 2 tailles 	Ø20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  - Etau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  - Pied à                        	coulisse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857356" y="192880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70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857884" y="521495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err="1" smtClean="0">
                <a:latin typeface="Arial" pitchFamily="34" charset="0"/>
                <a:cs typeface="Arial" pitchFamily="34" charset="0"/>
              </a:rPr>
              <a:t>Cf</a:t>
            </a:r>
            <a:r>
              <a:rPr lang="fr-FR" b="1" i="1" dirty="0" smtClean="0">
                <a:latin typeface="Arial" pitchFamily="34" charset="0"/>
                <a:cs typeface="Arial" pitchFamily="34" charset="0"/>
              </a:rPr>
              <a:t> 4 = 12 ± 0.15</a:t>
            </a:r>
            <a:endParaRPr lang="fr-FR" i="1" dirty="0" smtClean="0">
              <a:latin typeface="Arial" pitchFamily="34" charset="0"/>
              <a:cs typeface="Arial" pitchFamily="34" charset="0"/>
            </a:endParaRPr>
          </a:p>
          <a:p>
            <a:endParaRPr lang="fr-FR" i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5857884" y="557214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err="1" smtClean="0">
                <a:latin typeface="Arial" pitchFamily="34" charset="0"/>
                <a:cs typeface="Arial" pitchFamily="34" charset="0"/>
              </a:rPr>
              <a:t>Cf</a:t>
            </a:r>
            <a:r>
              <a:rPr lang="fr-FR" b="1" i="1" dirty="0" smtClean="0">
                <a:latin typeface="Arial" pitchFamily="34" charset="0"/>
                <a:cs typeface="Arial" pitchFamily="34" charset="0"/>
              </a:rPr>
              <a:t> 5 = 15 ± 0.15</a:t>
            </a:r>
            <a:endParaRPr lang="fr-FR" i="1" dirty="0" smtClean="0">
              <a:latin typeface="Arial" pitchFamily="34" charset="0"/>
              <a:cs typeface="Arial" pitchFamily="34" charset="0"/>
            </a:endParaRPr>
          </a:p>
          <a:p>
            <a:endParaRPr lang="fr-FR" i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142844" y="-142900"/>
            <a:ext cx="1609742" cy="11510843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projet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</a:t>
            </a: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5" name="Connecteur droit 4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357422" y="285728"/>
            <a:ext cx="4861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Mode opératoire: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286116" y="92867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i="1" u="sng" dirty="0" smtClean="0">
                <a:latin typeface="Arial" pitchFamily="34" charset="0"/>
                <a:cs typeface="Arial" pitchFamily="34" charset="0"/>
              </a:rPr>
              <a:t>Equerre fixation vérins</a:t>
            </a:r>
            <a:endParaRPr lang="fr-FR" sz="2000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2428860" y="2214554"/>
          <a:ext cx="2857520" cy="4161782"/>
        </p:xfrm>
        <a:graphic>
          <a:graphicData uri="http://schemas.openxmlformats.org/presentationml/2006/ole">
            <p:oleObj spid="_x0000_s70657" name="Visio" r:id="rId5" imgW="3377076" imgH="4931377" progId="Visio.Drawing.11">
              <p:embed/>
            </p:oleObj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1857356" y="15001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Réalisation des pointages/perçages: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857356" y="192880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80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6500826" y="214311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Machine outil: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Fraiseuse verticale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429356" y="3143248"/>
            <a:ext cx="2714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Outils: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- Etau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Pinnule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Mandrin à pince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Forêt à centrer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Forêt  Ø 5.5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Forêt  Ø 10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429256" y="4857760"/>
            <a:ext cx="28575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Cf6 = 47.75 ± 0.15</a:t>
            </a: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Cf7 =  20 ± 0.15</a:t>
            </a: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Cf8 = 82.25 ± 0.15</a:t>
            </a: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Cf9 = 20 ± 0.15</a:t>
            </a: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Cf10 = 10 ± 0.15</a:t>
            </a: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Cf11 = 20 ± 0.15</a:t>
            </a:r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42844" y="-142900"/>
            <a:ext cx="1609742" cy="11510843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</a:t>
            </a: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5" name="Connecteur droit 4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357422" y="285728"/>
            <a:ext cx="4861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Mode opératoire: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286116" y="92867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i="1" u="sng" dirty="0" smtClean="0">
                <a:latin typeface="Arial" pitchFamily="34" charset="0"/>
                <a:cs typeface="Arial" pitchFamily="34" charset="0"/>
              </a:rPr>
              <a:t>Equerre fixation vérins</a:t>
            </a:r>
            <a:endParaRPr lang="fr-FR" sz="2000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857356" y="15001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Réalisation des pointages/perçages: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500826" y="214311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Machine outil: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Fraiseuse verticale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429356" y="3143248"/>
            <a:ext cx="2714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Outils: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- Etau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Mandrin à pince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Forêt à centrer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Forêt  Ø 3.5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Taraud M4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2000232" y="2143116"/>
          <a:ext cx="3357586" cy="4328317"/>
        </p:xfrm>
        <a:graphic>
          <a:graphicData uri="http://schemas.openxmlformats.org/presentationml/2006/ole">
            <p:oleObj spid="_x0000_s68609" name="Visio" r:id="rId5" imgW="3869072" imgH="4984603" progId="Visio.Drawing.11">
              <p:embed/>
            </p:oleObj>
          </a:graphicData>
        </a:graphic>
      </p:graphicFrame>
      <p:sp>
        <p:nvSpPr>
          <p:cNvPr id="14" name="ZoneTexte 13"/>
          <p:cNvSpPr txBox="1"/>
          <p:nvPr/>
        </p:nvSpPr>
        <p:spPr>
          <a:xfrm>
            <a:off x="5429256" y="4857760"/>
            <a:ext cx="28575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Cf12 = 23.9 ± 0.10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Cf13 =  9 ± 0.10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Cf14 = 9 ± 0.10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Cf15 = 6 ± 0.10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Cf16 = 6 ± 0.10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Cf17 = 6 ± 0.15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Cf18= 5 ± 0.15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857356" y="192880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90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42844" y="-142900"/>
            <a:ext cx="1609742" cy="11510843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-Son schéma cinématique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357422" y="285728"/>
            <a:ext cx="4861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Mode opératoire: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286116" y="928670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i="1" u="sng" dirty="0" smtClean="0">
                <a:latin typeface="Arial" pitchFamily="34" charset="0"/>
                <a:cs typeface="Arial" pitchFamily="34" charset="0"/>
              </a:rPr>
              <a:t>Equerre fixation vérins</a:t>
            </a:r>
            <a:endParaRPr lang="fr-FR" sz="2000" b="1" i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2071670" y="2285992"/>
          <a:ext cx="4057650" cy="3114675"/>
        </p:xfrm>
        <a:graphic>
          <a:graphicData uri="http://schemas.openxmlformats.org/presentationml/2006/ole">
            <p:oleObj spid="_x0000_s102401" name="Visio" r:id="rId5" imgW="4069485" imgH="3114397" progId="Visio.Drawing.11">
              <p:embed/>
            </p:oleObj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1857356" y="150017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Arial" pitchFamily="34" charset="0"/>
                <a:cs typeface="Arial" pitchFamily="34" charset="0"/>
              </a:rPr>
              <a:t>Réalisation des pointages/perçages: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500826" y="214311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Machine outil: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Fraiseuse verticale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429356" y="3143248"/>
            <a:ext cx="2714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Outils: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- Etau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Mandrin à pince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Forêt à centrer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Forêt  Ø 6.6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            - Forêt  Ø 10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857884" y="4857760"/>
            <a:ext cx="285752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Cf19 = 22.5 ± 0.15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Cf20=  8 ± 0.15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Cf21= 27 ± 0.15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Cf22 = 43 ± 0.15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latin typeface="Arial" pitchFamily="34" charset="0"/>
                <a:cs typeface="Arial" pitchFamily="34" charset="0"/>
              </a:rPr>
              <a:t>Cf23 = 13 ± 0.15</a:t>
            </a:r>
            <a:endParaRPr lang="fr-FR" sz="1600" dirty="0" smtClean="0">
              <a:latin typeface="Arial" pitchFamily="34" charset="0"/>
              <a:cs typeface="Arial" pitchFamily="34" charset="0"/>
            </a:endParaRPr>
          </a:p>
          <a:p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1857356" y="192880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Phase 100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42844" y="-142900"/>
            <a:ext cx="1609742" cy="11510843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-Son schéma cinématique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2071671" y="1071556"/>
          <a:ext cx="5357848" cy="5643590"/>
        </p:xfrm>
        <a:graphic>
          <a:graphicData uri="http://schemas.openxmlformats.org/drawingml/2006/table">
            <a:tbl>
              <a:tblPr/>
              <a:tblGrid>
                <a:gridCol w="574500"/>
                <a:gridCol w="1473722"/>
                <a:gridCol w="1074068"/>
                <a:gridCol w="1486210"/>
                <a:gridCol w="374674"/>
                <a:gridCol w="374674"/>
              </a:tblGrid>
              <a:tr h="3885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fr-FR" sz="700" dirty="0">
                        <a:latin typeface="Calibri"/>
                        <a:ea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50" b="1" u="sng" dirty="0">
                          <a:solidFill>
                            <a:srgbClr val="1F497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Moyen de contrôle</a:t>
                      </a: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50" b="1" u="sng" dirty="0">
                          <a:solidFill>
                            <a:srgbClr val="1F497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Résultat  ( en mm)</a:t>
                      </a: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50" b="1" u="sng" dirty="0">
                          <a:solidFill>
                            <a:srgbClr val="1F497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Tolérance</a:t>
                      </a: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50" b="1" u="sng" dirty="0">
                          <a:solidFill>
                            <a:srgbClr val="1F497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50" b="1" u="sng" dirty="0">
                          <a:solidFill>
                            <a:srgbClr val="1F497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45,05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Cf2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68,92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69 ± 0,2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Cf3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129,9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130 ± 0, 1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Cf4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11,96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Cf5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14,86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Cf6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47,75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47,75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Cf7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Cf8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82,24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82,25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93CDD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Cf9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93CDD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Cf10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9,98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93CDD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Cf11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93CDD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Cf12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23,8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23,9± 0,1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Cf13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 ± 0,1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Cf14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 ± 0,1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Cf15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 ± 0,1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Cf16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 ± 0,1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Cf17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Jauge de profondeur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5.80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Cf18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Jauge de profondeur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4,96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Cf19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22,42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22,5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Cf20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7,95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Cf21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27,1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Cf22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42,9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 ± 0,15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28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Cf23</a:t>
                      </a:r>
                      <a:endParaRPr lang="fr-FR" sz="1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Pied à coulisse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13,05</a:t>
                      </a:r>
                      <a:endParaRPr lang="fr-FR" sz="12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 ± 0,15</a:t>
                      </a:r>
                      <a:endParaRPr lang="fr-FR" sz="1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fr-F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711" marR="287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4" name="Connecteur droit 3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310489" y="285728"/>
            <a:ext cx="49552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Pv</a:t>
            </a:r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de conformité: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42844" y="-142900"/>
            <a:ext cx="1609742" cy="11510843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14678" y="142852"/>
            <a:ext cx="36471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Montages 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et réglages:</a:t>
            </a:r>
          </a:p>
        </p:txBody>
      </p:sp>
      <p:pic>
        <p:nvPicPr>
          <p:cNvPr id="7" name="Image 6" descr="DSCN2314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28992" y="2071678"/>
            <a:ext cx="3429024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ZoneTexte 7"/>
          <p:cNvSpPr txBox="1"/>
          <p:nvPr/>
        </p:nvSpPr>
        <p:spPr>
          <a:xfrm>
            <a:off x="1928794" y="1571612"/>
            <a:ext cx="6858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000" b="1" dirty="0" smtClean="0">
                <a:latin typeface="Arial" pitchFamily="34" charset="0"/>
                <a:cs typeface="Arial" pitchFamily="34" charset="0"/>
              </a:rPr>
              <a:t>Monter et régler les différents éléments de l’ancrage rondelle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42844" y="-142900"/>
            <a:ext cx="1609742" cy="10956846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14612" y="142852"/>
            <a:ext cx="446789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Ensemble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E1: les tirelires</a:t>
            </a:r>
          </a:p>
        </p:txBody>
      </p:sp>
      <p:pic>
        <p:nvPicPr>
          <p:cNvPr id="5" name="Image 4" descr="DSCN2210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28794" y="2071678"/>
            <a:ext cx="3301325" cy="4401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8305" name="AutoShape 1"/>
          <p:cNvCxnSpPr>
            <a:cxnSpLocks noChangeShapeType="1"/>
          </p:cNvCxnSpPr>
          <p:nvPr/>
        </p:nvCxnSpPr>
        <p:spPr bwMode="auto">
          <a:xfrm>
            <a:off x="2285984" y="4214818"/>
            <a:ext cx="1111246" cy="201600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8306" name="AutoShape 2"/>
          <p:cNvCxnSpPr>
            <a:cxnSpLocks noChangeShapeType="1"/>
          </p:cNvCxnSpPr>
          <p:nvPr/>
        </p:nvCxnSpPr>
        <p:spPr bwMode="auto">
          <a:xfrm rot="10800000" flipV="1">
            <a:off x="3883006" y="3714752"/>
            <a:ext cx="1046184" cy="647690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8307" name="AutoShape 3"/>
          <p:cNvCxnSpPr>
            <a:cxnSpLocks noChangeShapeType="1"/>
          </p:cNvCxnSpPr>
          <p:nvPr/>
        </p:nvCxnSpPr>
        <p:spPr bwMode="auto">
          <a:xfrm>
            <a:off x="2143108" y="2500306"/>
            <a:ext cx="1254122" cy="277812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8308" name="AutoShape 4"/>
          <p:cNvCxnSpPr>
            <a:cxnSpLocks noChangeShapeType="1"/>
          </p:cNvCxnSpPr>
          <p:nvPr/>
        </p:nvCxnSpPr>
        <p:spPr bwMode="auto">
          <a:xfrm rot="10800000" flipV="1">
            <a:off x="3662342" y="3643314"/>
            <a:ext cx="1266848" cy="312728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8309" name="AutoShape 5"/>
          <p:cNvCxnSpPr>
            <a:cxnSpLocks noChangeShapeType="1"/>
          </p:cNvCxnSpPr>
          <p:nvPr/>
        </p:nvCxnSpPr>
        <p:spPr bwMode="auto">
          <a:xfrm>
            <a:off x="2214546" y="3214686"/>
            <a:ext cx="1322384" cy="112707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98310" name="Oval 6"/>
          <p:cNvSpPr>
            <a:spLocks noChangeArrowheads="1"/>
          </p:cNvSpPr>
          <p:nvPr/>
        </p:nvSpPr>
        <p:spPr bwMode="auto">
          <a:xfrm>
            <a:off x="4786314" y="3429000"/>
            <a:ext cx="388937" cy="393700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3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8311" name="Oval 7"/>
          <p:cNvSpPr>
            <a:spLocks noChangeArrowheads="1"/>
          </p:cNvSpPr>
          <p:nvPr/>
        </p:nvSpPr>
        <p:spPr bwMode="auto">
          <a:xfrm>
            <a:off x="2071670" y="2357430"/>
            <a:ext cx="388938" cy="392113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1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8312" name="Oval 8"/>
          <p:cNvSpPr>
            <a:spLocks noChangeArrowheads="1"/>
          </p:cNvSpPr>
          <p:nvPr/>
        </p:nvSpPr>
        <p:spPr bwMode="auto">
          <a:xfrm>
            <a:off x="2071670" y="4000504"/>
            <a:ext cx="388938" cy="393700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4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8313" name="Oval 9"/>
          <p:cNvSpPr>
            <a:spLocks noChangeArrowheads="1"/>
          </p:cNvSpPr>
          <p:nvPr/>
        </p:nvSpPr>
        <p:spPr bwMode="auto">
          <a:xfrm>
            <a:off x="2071670" y="3071810"/>
            <a:ext cx="388938" cy="393700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2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8314" name="AutoShape 10"/>
          <p:cNvCxnSpPr>
            <a:cxnSpLocks noChangeShapeType="1"/>
          </p:cNvCxnSpPr>
          <p:nvPr/>
        </p:nvCxnSpPr>
        <p:spPr bwMode="auto">
          <a:xfrm rot="10800000">
            <a:off x="3973494" y="4679944"/>
            <a:ext cx="955697" cy="320692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8315" name="AutoShape 11"/>
          <p:cNvCxnSpPr>
            <a:cxnSpLocks noChangeShapeType="1"/>
          </p:cNvCxnSpPr>
          <p:nvPr/>
        </p:nvCxnSpPr>
        <p:spPr bwMode="auto">
          <a:xfrm flipV="1">
            <a:off x="2357422" y="5203819"/>
            <a:ext cx="1304920" cy="511197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98316" name="Oval 12"/>
          <p:cNvSpPr>
            <a:spLocks noChangeArrowheads="1"/>
          </p:cNvSpPr>
          <p:nvPr/>
        </p:nvSpPr>
        <p:spPr bwMode="auto">
          <a:xfrm>
            <a:off x="2143108" y="5572140"/>
            <a:ext cx="388937" cy="392113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6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8317" name="Oval 13"/>
          <p:cNvSpPr>
            <a:spLocks noChangeArrowheads="1"/>
          </p:cNvSpPr>
          <p:nvPr/>
        </p:nvSpPr>
        <p:spPr bwMode="auto">
          <a:xfrm>
            <a:off x="4643438" y="4857760"/>
            <a:ext cx="387350" cy="393700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5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831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98318" name="Object 14"/>
          <p:cNvGraphicFramePr>
            <a:graphicFrameLocks noChangeAspect="1"/>
          </p:cNvGraphicFramePr>
          <p:nvPr/>
        </p:nvGraphicFramePr>
        <p:xfrm>
          <a:off x="5435668" y="1500174"/>
          <a:ext cx="3708332" cy="5181619"/>
        </p:xfrm>
        <a:graphic>
          <a:graphicData uri="http://schemas.openxmlformats.org/presentationml/2006/ole">
            <p:oleObj spid="_x0000_s98318" name="Visio" r:id="rId6" imgW="4487034" imgH="6287154" progId="Visio.Drawing.11">
              <p:embed/>
            </p:oleObj>
          </a:graphicData>
        </a:graphic>
      </p:graphicFrame>
      <p:sp>
        <p:nvSpPr>
          <p:cNvPr id="30" name="ZoneTexte 29"/>
          <p:cNvSpPr txBox="1"/>
          <p:nvPr/>
        </p:nvSpPr>
        <p:spPr>
          <a:xfrm>
            <a:off x="2071670" y="1571612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Gamme de montage :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142844" y="-142900"/>
            <a:ext cx="1609742" cy="1126462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59756" y="330921"/>
            <a:ext cx="6287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olas" pitchFamily="49" charset="0"/>
              </a:rPr>
              <a:t>Plan de l’exposé</a:t>
            </a:r>
            <a:endParaRPr lang="fr-F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olas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199137" y="2087262"/>
            <a:ext cx="608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3200" b="1" dirty="0" smtClean="0">
                <a:latin typeface="Arial" pitchFamily="34" charset="0"/>
                <a:cs typeface="Arial" pitchFamily="34" charset="0"/>
              </a:rPr>
              <a:t>Présentation de l’entreprise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679926" y="3455019"/>
            <a:ext cx="608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3200" b="1" dirty="0" smtClean="0">
                <a:latin typeface="Arial" pitchFamily="34" charset="0"/>
                <a:cs typeface="Arial" pitchFamily="34" charset="0"/>
              </a:rPr>
              <a:t>Présentation du système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270045" y="4823570"/>
            <a:ext cx="608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3200" b="1" dirty="0" smtClean="0">
                <a:latin typeface="Arial" pitchFamily="34" charset="0"/>
                <a:cs typeface="Arial" pitchFamily="34" charset="0"/>
              </a:rPr>
              <a:t>Réalisation du projet</a:t>
            </a:r>
          </a:p>
        </p:txBody>
      </p:sp>
      <p:pic>
        <p:nvPicPr>
          <p:cNvPr id="8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143108" y="142852"/>
            <a:ext cx="5237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E2: supports plots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+ butée inférieure</a:t>
            </a:r>
          </a:p>
        </p:txBody>
      </p:sp>
      <p:pic>
        <p:nvPicPr>
          <p:cNvPr id="7" name="Image 6" descr="DSCN2196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57356" y="2714620"/>
            <a:ext cx="3500462" cy="2653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6259" name="AutoShape 3"/>
          <p:cNvCxnSpPr>
            <a:cxnSpLocks noChangeShapeType="1"/>
          </p:cNvCxnSpPr>
          <p:nvPr/>
        </p:nvCxnSpPr>
        <p:spPr bwMode="auto">
          <a:xfrm>
            <a:off x="2299472" y="3224802"/>
            <a:ext cx="896932" cy="136524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96260" name="Oval 4"/>
          <p:cNvSpPr>
            <a:spLocks noChangeArrowheads="1"/>
          </p:cNvSpPr>
          <p:nvPr/>
        </p:nvSpPr>
        <p:spPr bwMode="auto">
          <a:xfrm>
            <a:off x="1942282" y="2939050"/>
            <a:ext cx="388937" cy="392113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1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6261" name="AutoShape 5"/>
          <p:cNvCxnSpPr>
            <a:cxnSpLocks noChangeShapeType="1"/>
          </p:cNvCxnSpPr>
          <p:nvPr/>
        </p:nvCxnSpPr>
        <p:spPr bwMode="auto">
          <a:xfrm rot="10800000" flipV="1">
            <a:off x="4013986" y="3081925"/>
            <a:ext cx="1000131" cy="385761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6262" name="AutoShape 6"/>
          <p:cNvCxnSpPr>
            <a:cxnSpLocks noChangeShapeType="1"/>
          </p:cNvCxnSpPr>
          <p:nvPr/>
        </p:nvCxnSpPr>
        <p:spPr bwMode="auto">
          <a:xfrm rot="16200000" flipV="1">
            <a:off x="4549770" y="4046340"/>
            <a:ext cx="428627" cy="214314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6263" name="AutoShape 7"/>
          <p:cNvCxnSpPr>
            <a:cxnSpLocks noChangeShapeType="1"/>
          </p:cNvCxnSpPr>
          <p:nvPr/>
        </p:nvCxnSpPr>
        <p:spPr bwMode="auto">
          <a:xfrm flipV="1">
            <a:off x="2428859" y="4143380"/>
            <a:ext cx="1036629" cy="285752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96264" name="Oval 8"/>
          <p:cNvSpPr>
            <a:spLocks noChangeArrowheads="1"/>
          </p:cNvSpPr>
          <p:nvPr/>
        </p:nvSpPr>
        <p:spPr bwMode="auto">
          <a:xfrm>
            <a:off x="2085158" y="4224934"/>
            <a:ext cx="388937" cy="392112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2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6265" name="Oval 9"/>
          <p:cNvSpPr>
            <a:spLocks noChangeArrowheads="1"/>
          </p:cNvSpPr>
          <p:nvPr/>
        </p:nvSpPr>
        <p:spPr bwMode="auto">
          <a:xfrm>
            <a:off x="4714876" y="2928934"/>
            <a:ext cx="387350" cy="393700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3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6266" name="Oval 10"/>
          <p:cNvSpPr>
            <a:spLocks noChangeArrowheads="1"/>
          </p:cNvSpPr>
          <p:nvPr/>
        </p:nvSpPr>
        <p:spPr bwMode="auto">
          <a:xfrm>
            <a:off x="4728364" y="4296372"/>
            <a:ext cx="388938" cy="392113"/>
          </a:xfrm>
          <a:prstGeom prst="ellipse">
            <a:avLst/>
          </a:prstGeom>
          <a:solidFill>
            <a:srgbClr val="FFFFFF"/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4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2071670" y="1571612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Gamme de montage :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626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96267" name="Object 11"/>
          <p:cNvGraphicFramePr>
            <a:graphicFrameLocks noChangeAspect="1"/>
          </p:cNvGraphicFramePr>
          <p:nvPr/>
        </p:nvGraphicFramePr>
        <p:xfrm>
          <a:off x="5286380" y="1714488"/>
          <a:ext cx="3730187" cy="2819420"/>
        </p:xfrm>
        <a:graphic>
          <a:graphicData uri="http://schemas.openxmlformats.org/presentationml/2006/ole">
            <p:oleObj spid="_x0000_s96267" name="Visio" r:id="rId6" imgW="4487034" imgH="3407005" progId="Visio.Drawing.11">
              <p:embed/>
            </p:oleObj>
          </a:graphicData>
        </a:graphic>
      </p:graphicFrame>
      <p:sp>
        <p:nvSpPr>
          <p:cNvPr id="18" name="ZoneTexte 17"/>
          <p:cNvSpPr txBox="1"/>
          <p:nvPr/>
        </p:nvSpPr>
        <p:spPr>
          <a:xfrm>
            <a:off x="142844" y="-142900"/>
            <a:ext cx="1609742" cy="11510843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pPr>
              <a:buFontTx/>
              <a:buChar char="-"/>
            </a:pP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143108" y="142852"/>
            <a:ext cx="53783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E4: vérin +supports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plots + butée </a:t>
            </a:r>
          </a:p>
        </p:txBody>
      </p:sp>
      <p:pic>
        <p:nvPicPr>
          <p:cNvPr id="5" name="Image 4" descr="DSCN2248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57356" y="1643050"/>
            <a:ext cx="3590937" cy="244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4209" name="AutoShape 1"/>
          <p:cNvCxnSpPr>
            <a:cxnSpLocks noChangeShapeType="1"/>
          </p:cNvCxnSpPr>
          <p:nvPr/>
        </p:nvCxnSpPr>
        <p:spPr bwMode="auto">
          <a:xfrm rot="10800000">
            <a:off x="3786184" y="3286126"/>
            <a:ext cx="785817" cy="571503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4211" name="AutoShape 3"/>
          <p:cNvCxnSpPr>
            <a:cxnSpLocks noChangeShapeType="1"/>
          </p:cNvCxnSpPr>
          <p:nvPr/>
        </p:nvCxnSpPr>
        <p:spPr bwMode="auto">
          <a:xfrm rot="10800000" flipV="1">
            <a:off x="4143374" y="1928802"/>
            <a:ext cx="785817" cy="468312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4212" name="AutoShape 4"/>
          <p:cNvCxnSpPr>
            <a:cxnSpLocks noChangeShapeType="1"/>
          </p:cNvCxnSpPr>
          <p:nvPr/>
        </p:nvCxnSpPr>
        <p:spPr bwMode="auto">
          <a:xfrm rot="5400000">
            <a:off x="4451352" y="2335202"/>
            <a:ext cx="955676" cy="285752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94215" name="AutoShape 7"/>
          <p:cNvCxnSpPr>
            <a:cxnSpLocks noChangeShapeType="1"/>
          </p:cNvCxnSpPr>
          <p:nvPr/>
        </p:nvCxnSpPr>
        <p:spPr bwMode="auto">
          <a:xfrm>
            <a:off x="2214546" y="2071678"/>
            <a:ext cx="509586" cy="398463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8" name="ZoneTexte 17"/>
          <p:cNvSpPr txBox="1"/>
          <p:nvPr/>
        </p:nvSpPr>
        <p:spPr>
          <a:xfrm>
            <a:off x="1785918" y="1643050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Vérin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3857620" y="157161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Supports plots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214810" y="385762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Butée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Image 20" descr="DSCN2258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29256" y="2857496"/>
            <a:ext cx="3714744" cy="3088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ZoneTexte 13"/>
          <p:cNvSpPr txBox="1"/>
          <p:nvPr/>
        </p:nvSpPr>
        <p:spPr>
          <a:xfrm>
            <a:off x="142844" y="-142900"/>
            <a:ext cx="1609742" cy="1126462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014868" y="142852"/>
            <a:ext cx="56348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E4 : vérin + supports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plots + butée </a:t>
            </a:r>
          </a:p>
        </p:txBody>
      </p:sp>
      <p:pic>
        <p:nvPicPr>
          <p:cNvPr id="5" name="Image 4" descr="DSCN2282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43108" y="1643050"/>
            <a:ext cx="3486159" cy="257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5" descr="DSCN2288.JPG"/>
          <p:cNvPicPr/>
          <p:nvPr/>
        </p:nvPicPr>
        <p:blipFill>
          <a:blip r:embed="rId5" cstate="print"/>
          <a:srcRect l="40661" b="-55"/>
          <a:stretch>
            <a:fillRect/>
          </a:stretch>
        </p:blipFill>
        <p:spPr>
          <a:xfrm>
            <a:off x="5857884" y="2714620"/>
            <a:ext cx="2742502" cy="3414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ZoneTexte 6"/>
          <p:cNvSpPr txBox="1"/>
          <p:nvPr/>
        </p:nvSpPr>
        <p:spPr>
          <a:xfrm>
            <a:off x="142844" y="-142900"/>
            <a:ext cx="1609742" cy="1126462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  <a:endParaRPr lang="fr-FR" sz="1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928926" y="142852"/>
            <a:ext cx="36471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Le problème 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Des butées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214546" y="1571612"/>
            <a:ext cx="5786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000" b="1" dirty="0" smtClean="0">
                <a:latin typeface="Arial" pitchFamily="34" charset="0"/>
                <a:cs typeface="Arial" pitchFamily="34" charset="0"/>
              </a:rPr>
              <a:t> Manque une butée.</a:t>
            </a:r>
            <a:endParaRPr lang="fr-FR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 6" descr="DSCN2316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15008" y="2143116"/>
            <a:ext cx="3214710" cy="4334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4689" name="Picture 1"/>
          <p:cNvPicPr>
            <a:picLocks noChangeAspect="1" noChangeArrowheads="1"/>
          </p:cNvPicPr>
          <p:nvPr/>
        </p:nvPicPr>
        <p:blipFill>
          <a:blip r:embed="rId5" cstate="print"/>
          <a:srcRect l="29206" t="37689" r="15303" b="5024"/>
          <a:stretch>
            <a:fillRect/>
          </a:stretch>
        </p:blipFill>
        <p:spPr bwMode="auto">
          <a:xfrm>
            <a:off x="1857356" y="2143116"/>
            <a:ext cx="3839792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ZoneTexte 8"/>
          <p:cNvSpPr txBox="1"/>
          <p:nvPr/>
        </p:nvSpPr>
        <p:spPr>
          <a:xfrm>
            <a:off x="142844" y="-142900"/>
            <a:ext cx="1609742" cy="11449288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643174" y="428604"/>
            <a:ext cx="4279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Le pneumatique</a:t>
            </a:r>
          </a:p>
        </p:txBody>
      </p:sp>
      <p:pic>
        <p:nvPicPr>
          <p:cNvPr id="5" name="Image 4" descr="DSCN2384.JPG"/>
          <p:cNvPicPr/>
          <p:nvPr/>
        </p:nvPicPr>
        <p:blipFill>
          <a:blip r:embed="rId4" cstate="print"/>
          <a:srcRect t="20812"/>
          <a:stretch>
            <a:fillRect/>
          </a:stretch>
        </p:blipFill>
        <p:spPr>
          <a:xfrm>
            <a:off x="3000364" y="1857364"/>
            <a:ext cx="5072063" cy="3186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Connecteur droit avec flèche 6"/>
          <p:cNvCxnSpPr/>
          <p:nvPr/>
        </p:nvCxnSpPr>
        <p:spPr>
          <a:xfrm rot="16200000" flipV="1">
            <a:off x="6072198" y="3929066"/>
            <a:ext cx="1643074" cy="642942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rot="16200000" flipV="1">
            <a:off x="3929058" y="4214818"/>
            <a:ext cx="1928826" cy="78581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rot="5400000" flipH="1" flipV="1">
            <a:off x="2750331" y="3893347"/>
            <a:ext cx="1643074" cy="71438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857356" y="5072074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Vanne d’isolement 3/2 à commande manuelle</a:t>
            </a:r>
          </a:p>
          <a:p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4500562" y="5572140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Filtre régulateur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6572264" y="5072074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Vanne de coupure + démarreur progressif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142844" y="-142900"/>
            <a:ext cx="1609742" cy="1126462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 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214678" y="428604"/>
            <a:ext cx="35447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L’électrique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000232" y="1500174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2400" b="1" i="1" u="sng" dirty="0" smtClean="0">
                <a:latin typeface="Arial" pitchFamily="34" charset="0"/>
                <a:cs typeface="Arial" pitchFamily="34" charset="0"/>
              </a:rPr>
              <a:t>Les détecteurs: </a:t>
            </a:r>
            <a:endParaRPr lang="fr-FR" sz="2400" b="1" i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age 5" descr="D:\DSCN2423.JPG"/>
          <p:cNvPicPr/>
          <p:nvPr/>
        </p:nvPicPr>
        <p:blipFill>
          <a:blip r:embed="rId4" cstate="print"/>
          <a:srcRect b="26225"/>
          <a:stretch>
            <a:fillRect/>
          </a:stretch>
        </p:blipFill>
        <p:spPr bwMode="auto">
          <a:xfrm>
            <a:off x="2786050" y="2071678"/>
            <a:ext cx="521497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ZoneTexte 7"/>
          <p:cNvSpPr txBox="1"/>
          <p:nvPr/>
        </p:nvSpPr>
        <p:spPr>
          <a:xfrm>
            <a:off x="1785918" y="278605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>
                <a:latin typeface="Arial" pitchFamily="34" charset="0"/>
                <a:cs typeface="Arial" pitchFamily="34" charset="0"/>
              </a:rPr>
              <a:t>Bornier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 XM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000232" y="514351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err="1" smtClean="0">
                <a:latin typeface="Arial" pitchFamily="34" charset="0"/>
                <a:cs typeface="Arial" pitchFamily="34" charset="0"/>
              </a:rPr>
              <a:t>Bornier</a:t>
            </a:r>
            <a:r>
              <a:rPr lang="fr-FR" b="1" i="1" dirty="0" smtClean="0">
                <a:latin typeface="Arial" pitchFamily="34" charset="0"/>
                <a:cs typeface="Arial" pitchFamily="34" charset="0"/>
              </a:rPr>
              <a:t> XD</a:t>
            </a:r>
            <a:endParaRPr lang="fr-FR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Connecteur droit avec flèche 15"/>
          <p:cNvCxnSpPr/>
          <p:nvPr/>
        </p:nvCxnSpPr>
        <p:spPr>
          <a:xfrm>
            <a:off x="2928926" y="3143248"/>
            <a:ext cx="1000132" cy="500066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rot="5400000" flipH="1" flipV="1">
            <a:off x="2893207" y="4607727"/>
            <a:ext cx="714380" cy="35719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142844" y="-142900"/>
            <a:ext cx="1609742" cy="1126462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052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5286388"/>
            <a:ext cx="1828800" cy="112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3" name="Connecteur droit 12"/>
          <p:cNvCxnSpPr/>
          <p:nvPr/>
        </p:nvCxnSpPr>
        <p:spPr>
          <a:xfrm rot="10800000">
            <a:off x="6858016" y="5214950"/>
            <a:ext cx="357190" cy="214314"/>
          </a:xfrm>
          <a:prstGeom prst="line">
            <a:avLst/>
          </a:prstGeom>
          <a:ln w="28575">
            <a:solidFill>
              <a:srgbClr val="99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 rot="10800000" flipV="1">
            <a:off x="6858016" y="5429264"/>
            <a:ext cx="357190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rot="10800000">
            <a:off x="6643702" y="5429264"/>
            <a:ext cx="581028" cy="9524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 rot="10800000">
            <a:off x="6357950" y="5214950"/>
            <a:ext cx="500066" cy="1588"/>
          </a:xfrm>
          <a:prstGeom prst="line">
            <a:avLst/>
          </a:prstGeom>
          <a:ln w="28575">
            <a:solidFill>
              <a:srgbClr val="99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 rot="10800000">
            <a:off x="6357950" y="5429264"/>
            <a:ext cx="357190" cy="158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rot="10800000">
            <a:off x="6357950" y="5643578"/>
            <a:ext cx="50006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/>
          <p:cNvSpPr txBox="1"/>
          <p:nvPr/>
        </p:nvSpPr>
        <p:spPr>
          <a:xfrm>
            <a:off x="6072198" y="5643578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fr-FR" sz="1400" b="1" dirty="0" smtClean="0">
                <a:latin typeface="Arial" pitchFamily="34" charset="0"/>
                <a:cs typeface="Arial" pitchFamily="34" charset="0"/>
              </a:rPr>
              <a:t>ortie</a:t>
            </a:r>
            <a:endParaRPr lang="fr-FR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5786446" y="4929198"/>
            <a:ext cx="785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rgbClr val="9966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fr-FR" sz="1400" b="1" dirty="0" smtClean="0">
                <a:solidFill>
                  <a:srgbClr val="996600"/>
                </a:solidFill>
                <a:latin typeface="Arial" pitchFamily="34" charset="0"/>
                <a:cs typeface="Arial" pitchFamily="34" charset="0"/>
              </a:rPr>
              <a:t>ositif</a:t>
            </a:r>
            <a:endParaRPr lang="fr-FR" sz="1400" b="1" dirty="0">
              <a:solidFill>
                <a:srgbClr val="99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5643570" y="5286388"/>
            <a:ext cx="785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fr-FR" sz="14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égatif</a:t>
            </a:r>
            <a:endParaRPr lang="fr-FR" sz="14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857884" y="6357958"/>
            <a:ext cx="2128275" cy="3513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600" b="1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Réf: XS1 </a:t>
            </a:r>
            <a:r>
              <a:rPr lang="fr-FR" sz="1600" b="1" dirty="0" smtClean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N05 PA310</a:t>
            </a:r>
            <a:endParaRPr lang="fr-FR" sz="1400" b="1" dirty="0">
              <a:latin typeface="Arial" pitchFamily="34" charset="0"/>
              <a:ea typeface="Calibri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2000232" y="1500174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2400" b="1" i="1" u="sng" dirty="0" smtClean="0">
                <a:latin typeface="Arial" pitchFamily="34" charset="0"/>
                <a:cs typeface="Arial" pitchFamily="34" charset="0"/>
              </a:rPr>
              <a:t>Les électrovannes: </a:t>
            </a:r>
            <a:endParaRPr lang="fr-FR" sz="2400" b="1" i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 4" descr="DSCN2334.JPG"/>
          <p:cNvPicPr/>
          <p:nvPr/>
        </p:nvPicPr>
        <p:blipFill>
          <a:blip r:embed="rId4" cstate="print"/>
          <a:srcRect l="13807" t="14715" r="19996" b="8709"/>
          <a:stretch>
            <a:fillRect/>
          </a:stretch>
        </p:blipFill>
        <p:spPr>
          <a:xfrm>
            <a:off x="3929058" y="2000240"/>
            <a:ext cx="3214710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Connecteur droit avec flèche 5"/>
          <p:cNvCxnSpPr/>
          <p:nvPr/>
        </p:nvCxnSpPr>
        <p:spPr>
          <a:xfrm>
            <a:off x="3643306" y="2714620"/>
            <a:ext cx="178595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2000232" y="235743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Distributeurs 5/2 bistable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928794" y="392906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Connecteurs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7215206" y="242886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Electrovannes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Connecteur droit avec flèche 10"/>
          <p:cNvCxnSpPr/>
          <p:nvPr/>
        </p:nvCxnSpPr>
        <p:spPr>
          <a:xfrm flipV="1">
            <a:off x="3571868" y="3714752"/>
            <a:ext cx="785818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>
            <a:stCxn id="9" idx="1"/>
          </p:cNvCxnSpPr>
          <p:nvPr/>
        </p:nvCxnSpPr>
        <p:spPr>
          <a:xfrm rot="10800000" flipV="1">
            <a:off x="6429388" y="2613534"/>
            <a:ext cx="785818" cy="10108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214678" y="428604"/>
            <a:ext cx="35447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L’électrique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142844" y="-142900"/>
            <a:ext cx="1609742" cy="11449288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-Son schéma cinématique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  <a:endParaRPr lang="fr-FR" sz="1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2571736" y="1500174"/>
          <a:ext cx="5338510" cy="5214974"/>
        </p:xfrm>
        <a:graphic>
          <a:graphicData uri="http://schemas.openxmlformats.org/presentationml/2006/ole">
            <p:oleObj spid="_x0000_s122881" name="Visio" r:id="rId5" imgW="5765575" imgH="5633042" progId="Visio.Drawing.11">
              <p:embed/>
            </p:oleObj>
          </a:graphicData>
        </a:graphic>
      </p:graphicFrame>
      <p:sp>
        <p:nvSpPr>
          <p:cNvPr id="7" name="Rectangle 6"/>
          <p:cNvSpPr/>
          <p:nvPr/>
        </p:nvSpPr>
        <p:spPr>
          <a:xfrm>
            <a:off x="3419960" y="428604"/>
            <a:ext cx="3134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Le </a:t>
            </a:r>
            <a:r>
              <a:rPr lang="fr-FR" sz="36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grafcet</a:t>
            </a:r>
            <a:endParaRPr lang="fr-FR" sz="3600" b="1" u="sng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42844" y="-142900"/>
            <a:ext cx="1609742" cy="1126462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  <a:endParaRPr lang="fr-FR" sz="1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</a:t>
            </a:r>
            <a:r>
              <a:rPr lang="fr-FR" sz="14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Connecteur droit 9"/>
          <p:cNvCxnSpPr/>
          <p:nvPr/>
        </p:nvCxnSpPr>
        <p:spPr>
          <a:xfrm>
            <a:off x="4286248" y="5929330"/>
            <a:ext cx="357190" cy="15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3" name="Connecteur droit 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2786050" y="1857364"/>
          <a:ext cx="5286411" cy="3777416"/>
        </p:xfrm>
        <a:graphic>
          <a:graphicData uri="http://schemas.openxmlformats.org/drawingml/2006/table">
            <a:tbl>
              <a:tblPr/>
              <a:tblGrid>
                <a:gridCol w="3251670"/>
                <a:gridCol w="2034741"/>
              </a:tblGrid>
              <a:tr h="81187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i="1" u="sng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Banc de réglage PACK TRAIN </a:t>
                      </a:r>
                      <a:endParaRPr lang="fr-FR" sz="1200" u="sng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3753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u="sng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Coût financier</a:t>
                      </a:r>
                      <a:endParaRPr lang="fr-F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04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Matériel</a:t>
                      </a:r>
                      <a:endParaRPr lang="fr-F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Prix (en € HT)</a:t>
                      </a:r>
                      <a:endParaRPr lang="fr-F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Matières premières</a:t>
                      </a:r>
                      <a:endParaRPr lang="fr-F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599,32</a:t>
                      </a:r>
                      <a:endParaRPr lang="fr-F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Composants électriques</a:t>
                      </a:r>
                      <a:endParaRPr lang="fr-F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4225,3</a:t>
                      </a:r>
                      <a:endParaRPr lang="fr-F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Composants pneumatiques</a:t>
                      </a:r>
                      <a:endParaRPr lang="fr-F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3312,02</a:t>
                      </a:r>
                      <a:endParaRPr lang="fr-F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Eléments du bâti</a:t>
                      </a:r>
                      <a:endParaRPr lang="fr-F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1634,9</a:t>
                      </a:r>
                      <a:endParaRPr lang="fr-F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7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fr-F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rgbClr val="000000"/>
                          </a:solidFill>
                          <a:latin typeface="Arial Black"/>
                          <a:ea typeface="Times New Roman"/>
                          <a:cs typeface="Times New Roman"/>
                        </a:rPr>
                        <a:t>Total </a:t>
                      </a:r>
                      <a:endParaRPr lang="fr-F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i="1" dirty="0">
                          <a:solidFill>
                            <a:srgbClr val="000000"/>
                          </a:solidFill>
                          <a:latin typeface="Arial Black"/>
                          <a:ea typeface="Times New Roman"/>
                          <a:cs typeface="Times New Roman"/>
                        </a:rPr>
                        <a:t>9771,54</a:t>
                      </a:r>
                      <a:endParaRPr lang="fr-F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445242" y="428604"/>
            <a:ext cx="5083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L’aspect financier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42844" y="-142900"/>
            <a:ext cx="1609742" cy="11326178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pPr algn="ctr"/>
            <a:endParaRPr lang="fr-FR" sz="1600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-Objectif du projet</a:t>
            </a:r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travail personnel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sous-ensemble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-Ancrage rondelle: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Usinage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Pièces soustraites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 opératoire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PV de conformité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Montages et réglages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 E1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E2/E3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-Ensemble E4</a:t>
            </a: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Problème de butées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pneumatique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-L’électrique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détecteurs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-Les électrovannes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-Le </a:t>
            </a:r>
            <a:r>
              <a:rPr lang="fr-FR" sz="1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grafcet</a:t>
            </a: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-L’aspect financier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000100" y="2643182"/>
            <a:ext cx="70807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Conclusion</a:t>
            </a:r>
            <a:endParaRPr lang="fr-FR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1058656" y="2007643"/>
            <a:ext cx="7349067" cy="341632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fr-FR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olas" pitchFamily="49" charset="0"/>
              </a:rPr>
              <a:t>Présentation de l’entreprise</a:t>
            </a:r>
            <a:endParaRPr lang="fr-FR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534651" y="138896"/>
            <a:ext cx="67296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Implantation de 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L’entreprise</a:t>
            </a:r>
            <a:endParaRPr lang="fr-F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38897" y="162047"/>
            <a:ext cx="1609742" cy="7171194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b="1" i="1" u="sng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Implantation de l’entreprise</a:t>
            </a:r>
          </a:p>
          <a:p>
            <a:pPr>
              <a:buFontTx/>
              <a:buChar char="-"/>
            </a:pPr>
            <a:endParaRPr lang="fr-FR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Chiffres clés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Les produits fabriqués</a:t>
            </a:r>
          </a:p>
          <a:p>
            <a:endParaRPr lang="fr-FR" sz="12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i="1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pPr algn="ctr"/>
            <a:endParaRPr lang="fr-FR" sz="1400" b="1" u="sng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u="sng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286124"/>
            <a:ext cx="3929090" cy="2638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cxnSp>
        <p:nvCxnSpPr>
          <p:cNvPr id="17" name="Connecteur droit 16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1888435" y="1928802"/>
            <a:ext cx="7255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20000"/>
                  <a:lumOff val="80000"/>
                </a:schemeClr>
              </a:buClr>
              <a:buFont typeface="Wingdings" pitchFamily="2" charset="2"/>
              <a:buChar char="§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1970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: Création de la STA. Filiale : Renault (75 %)                	et Peugeot (25%).</a:t>
            </a:r>
          </a:p>
          <a:p>
            <a:pPr>
              <a:buClr>
                <a:schemeClr val="bg2">
                  <a:lumMod val="20000"/>
                  <a:lumOff val="80000"/>
                </a:schemeClr>
              </a:buClr>
            </a:pPr>
            <a:endParaRPr lang="fr-F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888435" y="2857496"/>
            <a:ext cx="7255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20000"/>
                  <a:lumOff val="80000"/>
                </a:schemeClr>
              </a:buClr>
              <a:buFont typeface="Wingdings" pitchFamily="2" charset="2"/>
              <a:buChar char="§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Clients principaux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: Renault / Peugeot / Nissan</a:t>
            </a:r>
            <a:endParaRPr lang="fr-FR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071670" y="1785926"/>
            <a:ext cx="650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20000"/>
                  <a:lumOff val="80000"/>
                </a:schemeClr>
              </a:buClr>
              <a:buFont typeface="Wingdings" pitchFamily="2" charset="2"/>
              <a:buChar char="ü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Capital de l’entreprise : 12 200 000 €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000232" y="2643182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20000"/>
                  <a:lumOff val="80000"/>
                </a:schemeClr>
              </a:buClr>
              <a:buFont typeface="Wingdings" pitchFamily="2" charset="2"/>
              <a:buChar char="ü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Chiffre d’affaires : 176 000 000 €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000232" y="3429000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20000"/>
                  <a:lumOff val="80000"/>
                </a:schemeClr>
              </a:buClr>
              <a:buFont typeface="Wingdings" pitchFamily="2" charset="2"/>
              <a:buChar char="ü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Effectifs ( au 31/12/07):  817 employés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000232" y="4357694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20000"/>
                  <a:lumOff val="80000"/>
                </a:schemeClr>
              </a:buClr>
              <a:buFont typeface="Wingdings" pitchFamily="2" charset="2"/>
              <a:buChar char="ü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Moyenne d’âge : 44 ans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000232" y="5214950"/>
            <a:ext cx="7715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20000"/>
                  <a:lumOff val="80000"/>
                </a:schemeClr>
              </a:buClr>
              <a:buFont typeface="Wingdings" pitchFamily="2" charset="2"/>
              <a:buChar char="ü"/>
            </a:pPr>
            <a:r>
              <a:rPr lang="fr-FR" sz="2400" b="1" dirty="0" smtClean="0">
                <a:latin typeface="Arial" pitchFamily="34" charset="0"/>
                <a:cs typeface="Arial" pitchFamily="34" charset="0"/>
              </a:rPr>
              <a:t>Production journalière: 1600 boîtes par jour</a:t>
            </a:r>
            <a:endParaRPr lang="fr-FR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12" name="ZoneTexte 11"/>
          <p:cNvSpPr txBox="1"/>
          <p:nvPr/>
        </p:nvSpPr>
        <p:spPr>
          <a:xfrm>
            <a:off x="2946762" y="401469"/>
            <a:ext cx="6729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Chiffre clés:</a:t>
            </a:r>
            <a:endParaRPr lang="fr-F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38897" y="162047"/>
            <a:ext cx="1609742" cy="7140416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Implantation de l’entreprise</a:t>
            </a:r>
          </a:p>
          <a:p>
            <a:pPr>
              <a:buFontTx/>
              <a:buChar char="-"/>
            </a:pP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Chiffres clés</a:t>
            </a:r>
          </a:p>
          <a:p>
            <a:pPr>
              <a:buFontTx/>
              <a:buChar char="-"/>
            </a:pPr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Les produits fabriqués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système</a:t>
            </a: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Connecteur droit 1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pic>
        <p:nvPicPr>
          <p:cNvPr id="6" name="Image 5"/>
          <p:cNvPicPr/>
          <p:nvPr/>
        </p:nvPicPr>
        <p:blipFill>
          <a:blip r:embed="rId4" cstate="print"/>
          <a:srcRect t="4687" r="70130" b="67969"/>
          <a:stretch>
            <a:fillRect/>
          </a:stretch>
        </p:blipFill>
        <p:spPr bwMode="auto">
          <a:xfrm rot="5400000">
            <a:off x="2764853" y="1388969"/>
            <a:ext cx="1643074" cy="2714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Image 6"/>
          <p:cNvPicPr/>
          <p:nvPr/>
        </p:nvPicPr>
        <p:blipFill>
          <a:blip r:embed="rId4" cstate="print"/>
          <a:srcRect l="66234" t="2343" r="9091" b="60938"/>
          <a:stretch>
            <a:fillRect/>
          </a:stretch>
        </p:blipFill>
        <p:spPr bwMode="auto">
          <a:xfrm rot="5400000">
            <a:off x="3197849" y="3604250"/>
            <a:ext cx="1643074" cy="26432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Image 7"/>
          <p:cNvPicPr/>
          <p:nvPr/>
        </p:nvPicPr>
        <p:blipFill>
          <a:blip r:embed="rId4" cstate="print"/>
          <a:srcRect l="33766" r="36364" b="65625"/>
          <a:stretch>
            <a:fillRect/>
          </a:stretch>
        </p:blipFill>
        <p:spPr bwMode="auto">
          <a:xfrm rot="5400000">
            <a:off x="6374577" y="1369090"/>
            <a:ext cx="1643074" cy="2714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Image 8"/>
          <p:cNvPicPr/>
          <p:nvPr/>
        </p:nvPicPr>
        <p:blipFill>
          <a:blip r:embed="rId4" cstate="print"/>
          <a:srcRect l="5195" t="35937" r="38961"/>
          <a:stretch>
            <a:fillRect/>
          </a:stretch>
        </p:blipFill>
        <p:spPr bwMode="auto">
          <a:xfrm rot="5400000">
            <a:off x="6649497" y="3558209"/>
            <a:ext cx="1666664" cy="27370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3192698" y="153894"/>
            <a:ext cx="37240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Les produits 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fabriqués:</a:t>
            </a:r>
            <a:endParaRPr lang="fr-F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38897" y="162047"/>
            <a:ext cx="1609742" cy="7171194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b="1" i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Implantation de l’entreprise</a:t>
            </a:r>
          </a:p>
          <a:p>
            <a:endParaRPr lang="fr-FR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Chiffres clés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Les produits fabriqués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projet</a:t>
            </a: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Connecteur droit 10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10" name="ZoneTexte 9"/>
          <p:cNvSpPr txBox="1"/>
          <p:nvPr/>
        </p:nvSpPr>
        <p:spPr>
          <a:xfrm>
            <a:off x="1058656" y="2007643"/>
            <a:ext cx="7349067" cy="341632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fr-FR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olas" pitchFamily="49" charset="0"/>
              </a:rPr>
              <a:t>Présentation du </a:t>
            </a:r>
          </a:p>
          <a:p>
            <a:pPr algn="ctr"/>
            <a:r>
              <a:rPr lang="fr-FR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olas" pitchFamily="49" charset="0"/>
              </a:rPr>
              <a:t>système</a:t>
            </a:r>
            <a:endParaRPr lang="fr-FR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colas\Documents\Mes fichiers reçus\Sans titre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622" y="149088"/>
            <a:ext cx="1495167" cy="1103243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903331" y="142319"/>
            <a:ext cx="373256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Présentation</a:t>
            </a:r>
          </a:p>
          <a:p>
            <a:pPr algn="ctr"/>
            <a:r>
              <a:rPr lang="fr-FR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Du produit:</a:t>
            </a:r>
            <a:endParaRPr lang="fr-F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Image 8" descr="STA 008"/>
          <p:cNvPicPr/>
          <p:nvPr/>
        </p:nvPicPr>
        <p:blipFill>
          <a:blip r:embed="rId4" cstate="print">
            <a:lum bright="12000"/>
          </a:blip>
          <a:srcRect l="11871" r="17355" b="-314"/>
          <a:stretch>
            <a:fillRect/>
          </a:stretch>
        </p:blipFill>
        <p:spPr bwMode="auto">
          <a:xfrm rot="5400000">
            <a:off x="4071933" y="2928935"/>
            <a:ext cx="2571768" cy="28575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ZoneTexte 9"/>
          <p:cNvSpPr txBox="1"/>
          <p:nvPr/>
        </p:nvSpPr>
        <p:spPr>
          <a:xfrm>
            <a:off x="3714744" y="257174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Arial Black" pitchFamily="34" charset="0"/>
              </a:rPr>
              <a:t>«  Le Pack Train »</a:t>
            </a:r>
            <a:endParaRPr lang="fr-FR" sz="2400" dirty="0">
              <a:latin typeface="Arial Black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2071670" y="1643050"/>
            <a:ext cx="7072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2000" dirty="0" smtClean="0">
                <a:latin typeface="Arial Black" pitchFamily="34" charset="0"/>
              </a:rPr>
              <a:t>Les 4 rapports de la boîte sont obtenus grâce à un double train épicycloïdal : « Pack Train ».</a:t>
            </a:r>
            <a:endParaRPr lang="fr-FR" sz="2400" dirty="0">
              <a:latin typeface="Arial Black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38897" y="162047"/>
            <a:ext cx="1609742" cy="7325082"/>
          </a:xfrm>
          <a:prstGeom prst="rect">
            <a:avLst/>
          </a:prstGeom>
          <a:noFill/>
          <a:ln w="25400"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de l’entreprise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Présentation du projet</a:t>
            </a:r>
          </a:p>
          <a:p>
            <a:pPr algn="ctr"/>
            <a:endParaRPr lang="fr-FR" sz="1400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-Présentation du produit</a:t>
            </a:r>
          </a:p>
          <a:p>
            <a:endParaRPr lang="fr-FR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-Le Pack Train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OP110: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aiguilles et faux axes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-Poste OP115:</a:t>
            </a:r>
          </a:p>
          <a:p>
            <a:r>
              <a:rPr lang="fr-FR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Montage des rondelles</a:t>
            </a:r>
          </a:p>
          <a:p>
            <a:endParaRPr lang="fr-FR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1400" b="1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Réalisation du projet </a:t>
            </a: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Connecteur droit 12"/>
          <p:cNvCxnSpPr/>
          <p:nvPr/>
        </p:nvCxnSpPr>
        <p:spPr>
          <a:xfrm rot="5400000">
            <a:off x="-1642288" y="3428206"/>
            <a:ext cx="6858000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esh">
  <a:themeElements>
    <a:clrScheme name="Personnalisé 1">
      <a:dk1>
        <a:srgbClr val="000000"/>
      </a:dk1>
      <a:lt1>
        <a:srgbClr val="7F7F7F"/>
      </a:lt1>
      <a:dk2>
        <a:srgbClr val="262626"/>
      </a:dk2>
      <a:lt2>
        <a:srgbClr val="548BB7"/>
      </a:lt2>
      <a:accent1>
        <a:srgbClr val="568278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Fresh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resh">
      <a:fillStyleLst>
        <a:solidFill>
          <a:schemeClr val="phClr"/>
        </a:solidFill>
        <a:solidFill>
          <a:schemeClr val="phClr">
            <a:tint val="70000"/>
            <a:satMod val="115000"/>
          </a:schemeClr>
        </a:solidFill>
        <a:solidFill>
          <a:schemeClr val="phClr">
            <a:shade val="80000"/>
            <a:satMod val="115000"/>
          </a:schemeClr>
        </a:soli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/>
          </a:solidFill>
          <a:prstDash val="solid"/>
          <a:miter/>
        </a:ln>
        <a:ln w="76200" cap="flat" cmpd="thickThin" algn="ctr">
          <a:solidFill>
            <a:schemeClr val="phClr">
              <a:alpha val="8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63500" sx="101000" sy="101000" rotWithShape="0">
              <a:srgbClr val="FFFFFF">
                <a:alpha val="50000"/>
              </a:srgbClr>
            </a:outerShdw>
          </a:effectLst>
        </a:effectStyle>
        <a:effectStyle>
          <a:effectLst>
            <a:innerShdw blurRad="101600">
              <a:srgbClr val="FFFFFF">
                <a:alpha val="75000"/>
              </a:srgbClr>
            </a:innerShdw>
            <a:outerShdw blurRad="63500" sx="101000" sy="101000" rotWithShape="0">
              <a:srgbClr val="FFFFFF">
                <a:alpha val="50000"/>
              </a:srgbClr>
            </a:outerShdw>
            <a:reflection blurRad="12700" stA="30000" endPos="35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30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Fraîcheur</Template>
  <TotalTime>1800</TotalTime>
  <Words>2999</Words>
  <Application>Microsoft Office PowerPoint</Application>
  <PresentationFormat>Affichage à l'écran (4:3)</PresentationFormat>
  <Paragraphs>1672</Paragraphs>
  <Slides>39</Slides>
  <Notes>39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1" baseType="lpstr">
      <vt:lpstr>Fresh</vt:lpstr>
      <vt:lpstr>Visio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Nicolas</dc:creator>
  <cp:lastModifiedBy>mai</cp:lastModifiedBy>
  <cp:revision>168</cp:revision>
  <dcterms:created xsi:type="dcterms:W3CDTF">2009-04-16T16:52:16Z</dcterms:created>
  <dcterms:modified xsi:type="dcterms:W3CDTF">2009-06-17T06:51:27Z</dcterms:modified>
</cp:coreProperties>
</file>