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5" r:id="rId7"/>
    <p:sldId id="264" r:id="rId8"/>
    <p:sldId id="266" r:id="rId9"/>
    <p:sldId id="268" r:id="rId10"/>
    <p:sldId id="269" r:id="rId11"/>
    <p:sldId id="270" r:id="rId12"/>
    <p:sldId id="262" r:id="rId13"/>
    <p:sldId id="261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80" r:id="rId22"/>
    <p:sldId id="279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2" r:id="rId32"/>
    <p:sldId id="295" r:id="rId33"/>
    <p:sldId id="293" r:id="rId34"/>
    <p:sldId id="294" r:id="rId35"/>
    <p:sldId id="296" r:id="rId3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86819" autoAdjust="0"/>
  </p:normalViewPr>
  <p:slideViewPr>
    <p:cSldViewPr>
      <p:cViewPr varScale="1">
        <p:scale>
          <a:sx n="104" d="100"/>
          <a:sy n="104" d="100"/>
        </p:scale>
        <p:origin x="-90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png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D6895-F072-42EB-85E5-CB4EFD047936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378B07-29B0-402A-9134-00FF425834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6EBF0-B633-4B74-A988-FD563513B99C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39011-7879-4BB2-9C5E-AAB755F85F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6EBF0-B633-4B74-A988-FD563513B99C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39011-7879-4BB2-9C5E-AAB755F85F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6EBF0-B633-4B74-A988-FD563513B99C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39011-7879-4BB2-9C5E-AAB755F85F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6EBF0-B633-4B74-A988-FD563513B99C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39011-7879-4BB2-9C5E-AAB755F85F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6EBF0-B633-4B74-A988-FD563513B99C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39011-7879-4BB2-9C5E-AAB755F85F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6EBF0-B633-4B74-A988-FD563513B99C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39011-7879-4BB2-9C5E-AAB755F85F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6EBF0-B633-4B74-A988-FD563513B99C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39011-7879-4BB2-9C5E-AAB755F85F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6EBF0-B633-4B74-A988-FD563513B99C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D39011-7879-4BB2-9C5E-AAB755F85F8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6EBF0-B633-4B74-A988-FD563513B99C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39011-7879-4BB2-9C5E-AAB755F85F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6EBF0-B633-4B74-A988-FD563513B99C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ED39011-7879-4BB2-9C5E-AAB755F85F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276EBF0-B633-4B74-A988-FD563513B99C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39011-7879-4BB2-9C5E-AAB755F85F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276EBF0-B633-4B74-A988-FD563513B99C}" type="datetimeFigureOut">
              <a:rPr lang="fr-FR" smtClean="0"/>
              <a:pPr/>
              <a:t>17/06/2009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ED39011-7879-4BB2-9C5E-AAB755F85F8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0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1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42852"/>
            <a:ext cx="56477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Cuvillier Maxime</a:t>
            </a:r>
            <a:endParaRPr lang="fr-FR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00628" y="1214422"/>
            <a:ext cx="3031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BTS MAI</a:t>
            </a:r>
            <a:endParaRPr lang="fr-FR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928935"/>
            <a:ext cx="9144000" cy="17859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Réalisation, Tests et Intégration</a:t>
            </a:r>
            <a:endParaRPr lang="fr-FR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4282" y="6072206"/>
            <a:ext cx="31085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Session 2009</a:t>
            </a:r>
            <a:endParaRPr lang="fr-FR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Présentation de l’OP115</a:t>
            </a:r>
            <a:endParaRPr lang="fr-FR" sz="5400" dirty="0"/>
          </a:p>
        </p:txBody>
      </p:sp>
      <p:sp>
        <p:nvSpPr>
          <p:cNvPr id="5" name="ZoneTexte 4"/>
          <p:cNvSpPr txBox="1"/>
          <p:nvPr/>
        </p:nvSpPr>
        <p:spPr>
          <a:xfrm>
            <a:off x="0" y="1428736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Elle permet d’assembler les satellites produit sur l’OP110  </a:t>
            </a:r>
            <a:endParaRPr lang="fr-FR" sz="2800" dirty="0"/>
          </a:p>
        </p:txBody>
      </p:sp>
      <p:pic>
        <p:nvPicPr>
          <p:cNvPr id="6" name="Image 5" descr="P1010670.JPG"/>
          <p:cNvPicPr/>
          <p:nvPr/>
        </p:nvPicPr>
        <p:blipFill>
          <a:blip r:embed="rId2" cstate="print"/>
          <a:srcRect l="21084" t="5988" r="22460" b="23947"/>
          <a:stretch>
            <a:fillRect/>
          </a:stretch>
        </p:blipFill>
        <p:spPr>
          <a:xfrm>
            <a:off x="1571604" y="1928802"/>
            <a:ext cx="932094" cy="864973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ZoneTexte 6"/>
          <p:cNvSpPr txBox="1"/>
          <p:nvPr/>
        </p:nvSpPr>
        <p:spPr>
          <a:xfrm>
            <a:off x="0" y="3071810"/>
            <a:ext cx="7215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Avec les rondelles</a:t>
            </a:r>
            <a:endParaRPr lang="fr-FR"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857224" y="3786190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Grace au module </a:t>
            </a:r>
            <a:endParaRPr lang="fr-FR" sz="2800" dirty="0"/>
          </a:p>
        </p:txBody>
      </p:sp>
      <p:pic>
        <p:nvPicPr>
          <p:cNvPr id="11" name="Image 10"/>
          <p:cNvPicPr/>
          <p:nvPr/>
        </p:nvPicPr>
        <p:blipFill>
          <a:blip r:embed="rId3" cstate="print">
            <a:lum bright="18000" contrast="24000"/>
          </a:blip>
          <a:srcRect/>
          <a:stretch>
            <a:fillRect/>
          </a:stretch>
        </p:blipFill>
        <p:spPr bwMode="auto">
          <a:xfrm>
            <a:off x="3929058" y="2857496"/>
            <a:ext cx="1928826" cy="3388478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2928934"/>
            <a:ext cx="785818" cy="714380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357694"/>
            <a:ext cx="2571768" cy="1871579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4357694"/>
            <a:ext cx="2910487" cy="1857388"/>
          </a:xfrm>
          <a:prstGeom prst="roundRect">
            <a:avLst/>
          </a:prstGeom>
          <a:ln>
            <a:noFill/>
          </a:ln>
          <a:effectLst/>
        </p:spPr>
      </p:pic>
      <p:sp>
        <p:nvSpPr>
          <p:cNvPr id="14" name="ZoneTexte 13"/>
          <p:cNvSpPr txBox="1"/>
          <p:nvPr/>
        </p:nvSpPr>
        <p:spPr>
          <a:xfrm>
            <a:off x="714348" y="6357958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PS1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6500826" y="628652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PS2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P1010681.JPG"/>
          <p:cNvPicPr/>
          <p:nvPr/>
        </p:nvPicPr>
        <p:blipFill>
          <a:blip r:embed="rId2" cstate="print">
            <a:lum bright="20000"/>
          </a:blip>
          <a:srcRect l="35414" t="27944" r="36830" b="36127"/>
          <a:stretch>
            <a:fillRect/>
          </a:stretch>
        </p:blipFill>
        <p:spPr>
          <a:xfrm>
            <a:off x="3071802" y="3500438"/>
            <a:ext cx="1051869" cy="1005016"/>
          </a:xfrm>
          <a:prstGeom prst="roundRect">
            <a:avLst/>
          </a:prstGeom>
          <a:ln>
            <a:noFill/>
          </a:ln>
          <a:effectLst/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Présentation de l’OP155</a:t>
            </a:r>
            <a:endParaRPr lang="fr-FR" sz="5400" dirty="0"/>
          </a:p>
        </p:txBody>
      </p:sp>
      <p:pic>
        <p:nvPicPr>
          <p:cNvPr id="6" name="Image 5"/>
          <p:cNvPicPr/>
          <p:nvPr/>
        </p:nvPicPr>
        <p:blipFill>
          <a:blip r:embed="rId3" cstate="print">
            <a:lum bright="18000" contrast="24000"/>
          </a:blip>
          <a:srcRect/>
          <a:stretch>
            <a:fillRect/>
          </a:stretch>
        </p:blipFill>
        <p:spPr bwMode="auto">
          <a:xfrm>
            <a:off x="2928926" y="2092578"/>
            <a:ext cx="2643206" cy="4643470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Flèche vers le haut 6"/>
          <p:cNvSpPr/>
          <p:nvPr/>
        </p:nvSpPr>
        <p:spPr>
          <a:xfrm rot="14872176">
            <a:off x="5545496" y="2301483"/>
            <a:ext cx="428628" cy="654389"/>
          </a:xfrm>
          <a:prstGeom prst="upArrow">
            <a:avLst>
              <a:gd name="adj1" fmla="val 39701"/>
              <a:gd name="adj2" fmla="val 7877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 vers le haut 8"/>
          <p:cNvSpPr/>
          <p:nvPr/>
        </p:nvSpPr>
        <p:spPr>
          <a:xfrm rot="14872176">
            <a:off x="2616538" y="3586738"/>
            <a:ext cx="428628" cy="654389"/>
          </a:xfrm>
          <a:prstGeom prst="upArrow">
            <a:avLst>
              <a:gd name="adj1" fmla="val 39701"/>
              <a:gd name="adj2" fmla="val 7877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 vers le haut 9"/>
          <p:cNvSpPr/>
          <p:nvPr/>
        </p:nvSpPr>
        <p:spPr>
          <a:xfrm rot="10800000">
            <a:off x="4429124" y="1592512"/>
            <a:ext cx="428628" cy="654389"/>
          </a:xfrm>
          <a:prstGeom prst="upArrow">
            <a:avLst>
              <a:gd name="adj1" fmla="val 39701"/>
              <a:gd name="adj2" fmla="val 7877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 vers le haut 10"/>
          <p:cNvSpPr/>
          <p:nvPr/>
        </p:nvSpPr>
        <p:spPr>
          <a:xfrm rot="10800000">
            <a:off x="4000496" y="1521074"/>
            <a:ext cx="428628" cy="654389"/>
          </a:xfrm>
          <a:prstGeom prst="upArrow">
            <a:avLst>
              <a:gd name="adj1" fmla="val 39701"/>
              <a:gd name="adj2" fmla="val 7877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785794"/>
            <a:ext cx="785818" cy="714380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13" name="Image 12" descr="P1010670.JPG"/>
          <p:cNvPicPr/>
          <p:nvPr/>
        </p:nvPicPr>
        <p:blipFill>
          <a:blip r:embed="rId5" cstate="print"/>
          <a:srcRect l="21084" t="5988" r="22460" b="23947"/>
          <a:stretch>
            <a:fillRect/>
          </a:stretch>
        </p:blipFill>
        <p:spPr>
          <a:xfrm>
            <a:off x="6215074" y="2000240"/>
            <a:ext cx="932094" cy="864973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09 0.00047 L -0.17691 0.0004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786058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Taches réalisées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213415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CP 51 :	- Réalisation des pièces support du système d'alimentation des 		rondelles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CP 52 : 	- Câbler les électrovannes de la ligne PS1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CP 53 :	- Programmer le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grafcet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de conduite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CP 54 :	- Montage et réglage de l'alimentation des rondelles sur PS1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CP 55 :	- Tester le fonctionnement du poste de pose des rondelles sur PS1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	- Tester les commandes des distributeurs 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	- Tester le </a:t>
            </a:r>
            <a:r>
              <a:rPr kumimoji="0" lang="fr-F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grafcet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de conduite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Travail Personnel </a:t>
            </a:r>
            <a:endParaRPr lang="fr-FR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1584316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Réalisation des pièces support du système d’alimentation des rondelles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Pièces</a:t>
            </a:r>
            <a:r>
              <a:rPr lang="fr-F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réalisées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9397" t="19531" r="27772" b="6250"/>
          <a:stretch>
            <a:fillRect/>
          </a:stretch>
        </p:blipFill>
        <p:spPr bwMode="auto">
          <a:xfrm>
            <a:off x="428597" y="1142984"/>
            <a:ext cx="1861156" cy="314327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l="44164" t="37305" r="22276" b="27539"/>
          <a:stretch>
            <a:fillRect/>
          </a:stretch>
        </p:blipFill>
        <p:spPr bwMode="auto">
          <a:xfrm>
            <a:off x="5937260" y="1000108"/>
            <a:ext cx="2921020" cy="228601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8" name="ZoneTexte 7"/>
          <p:cNvSpPr txBox="1"/>
          <p:nvPr/>
        </p:nvSpPr>
        <p:spPr>
          <a:xfrm>
            <a:off x="71406" y="4286256"/>
            <a:ext cx="2500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Entretoise d’alimentation</a:t>
            </a:r>
            <a:endParaRPr lang="fr-FR" sz="24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 l="28842" t="40234" r="14980" b="19727"/>
          <a:stretch>
            <a:fillRect/>
          </a:stretch>
        </p:blipFill>
        <p:spPr bwMode="auto">
          <a:xfrm>
            <a:off x="2643174" y="1214422"/>
            <a:ext cx="2951610" cy="157163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0" name="ZoneTexte 9"/>
          <p:cNvSpPr txBox="1"/>
          <p:nvPr/>
        </p:nvSpPr>
        <p:spPr>
          <a:xfrm>
            <a:off x="5857884" y="3357562"/>
            <a:ext cx="3286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Equerres de fixation tirelires</a:t>
            </a:r>
            <a:endParaRPr lang="fr-FR" sz="2400" dirty="0"/>
          </a:p>
        </p:txBody>
      </p:sp>
      <p:sp>
        <p:nvSpPr>
          <p:cNvPr id="11" name="ZoneTexte 10"/>
          <p:cNvSpPr txBox="1"/>
          <p:nvPr/>
        </p:nvSpPr>
        <p:spPr>
          <a:xfrm>
            <a:off x="2500298" y="2714620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/>
              <a:t>Equerres support détecteurs PS1-PS2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71438" y="1428736"/>
            <a:ext cx="7143768" cy="528641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Réalisation de l’entretoise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652457" y="1500174"/>
          <a:ext cx="2419345" cy="2332161"/>
        </p:xfrm>
        <a:graphic>
          <a:graphicData uri="http://schemas.openxmlformats.org/presentationml/2006/ole">
            <p:oleObj spid="_x0000_s4097" name="Visio" r:id="rId3" imgW="4169054" imgH="4028846" progId="Visio.Drawing.11">
              <p:embed/>
            </p:oleObj>
          </a:graphicData>
        </a:graphic>
      </p:graphicFrame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4052928" y="1836408"/>
          <a:ext cx="2305022" cy="2021220"/>
        </p:xfrm>
        <a:graphic>
          <a:graphicData uri="http://schemas.openxmlformats.org/presentationml/2006/ole">
            <p:oleObj spid="_x0000_s4099" name="Visio" r:id="rId4" imgW="4169158" imgH="3671327" progId="Visio.Drawing.11">
              <p:embed/>
            </p:oleObj>
          </a:graphicData>
        </a:graphic>
      </p:graphicFrame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604832" y="3857628"/>
          <a:ext cx="3181350" cy="2495550"/>
        </p:xfrm>
        <a:graphic>
          <a:graphicData uri="http://schemas.openxmlformats.org/presentationml/2006/ole">
            <p:oleObj spid="_x0000_s4101" name="Visio" r:id="rId5" imgW="5102189" imgH="4028598" progId="Visio.Drawing.11">
              <p:embed/>
            </p:oleObj>
          </a:graphicData>
        </a:graphic>
      </p:graphicFrame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3795729" y="4029095"/>
          <a:ext cx="3133725" cy="2257425"/>
        </p:xfrm>
        <a:graphic>
          <a:graphicData uri="http://schemas.openxmlformats.org/presentationml/2006/ole">
            <p:oleObj spid="_x0000_s4103" name="Visio" r:id="rId6" imgW="5115575" imgH="3671327" progId="Visio.Drawing.11">
              <p:embed/>
            </p:oleObj>
          </a:graphicData>
        </a:graphic>
      </p:graphicFrame>
      <p:sp>
        <p:nvSpPr>
          <p:cNvPr id="16" name="ZoneTexte 15"/>
          <p:cNvSpPr txBox="1"/>
          <p:nvPr/>
        </p:nvSpPr>
        <p:spPr>
          <a:xfrm>
            <a:off x="7358082" y="1500174"/>
            <a:ext cx="17859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Machine outil :</a:t>
            </a:r>
          </a:p>
          <a:p>
            <a:pPr algn="ctr"/>
            <a:r>
              <a:rPr lang="fr-FR" dirty="0" smtClean="0"/>
              <a:t>Fraiseuse Verticale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7215206" y="2643182"/>
            <a:ext cx="19287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Outillages :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Etau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Fraise carbure Ø 125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Pied a coulisse</a:t>
            </a:r>
            <a:endParaRPr lang="fr-FR" dirty="0"/>
          </a:p>
        </p:txBody>
      </p:sp>
      <p:sp>
        <p:nvSpPr>
          <p:cNvPr id="18" name="Rectangle 17"/>
          <p:cNvSpPr/>
          <p:nvPr/>
        </p:nvSpPr>
        <p:spPr>
          <a:xfrm>
            <a:off x="7286644" y="4643446"/>
            <a:ext cx="14173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>
                <a:latin typeface="Calibri" pitchFamily="34" charset="0"/>
              </a:rPr>
              <a:t>Cf1 : 60 ± 0.5</a:t>
            </a:r>
          </a:p>
          <a:p>
            <a:r>
              <a:rPr lang="fr-FR" b="1" dirty="0" smtClean="0">
                <a:latin typeface="Calibri" pitchFamily="34" charset="0"/>
              </a:rPr>
              <a:t>Cf2 : 26 ± 0.5</a:t>
            </a:r>
            <a:endParaRPr lang="fr-FR" b="1" dirty="0">
              <a:latin typeface="Calibri" pitchFamily="34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500562" y="100010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Mise au prisme : 60x50x26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Réalisation de l’entretoise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571472" y="1785926"/>
            <a:ext cx="6572296" cy="31432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42910" y="2328872"/>
          <a:ext cx="3171825" cy="2457450"/>
        </p:xfrm>
        <a:graphic>
          <a:graphicData uri="http://schemas.openxmlformats.org/presentationml/2006/ole">
            <p:oleObj spid="_x0000_s31745" name="Visio" r:id="rId3" imgW="4742218" imgH="3671327" progId="Visio.Drawing.11">
              <p:embed/>
            </p:oleObj>
          </a:graphicData>
        </a:graphic>
      </p:graphicFrame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3786182" y="1857364"/>
          <a:ext cx="3171825" cy="3114675"/>
        </p:xfrm>
        <a:graphic>
          <a:graphicData uri="http://schemas.openxmlformats.org/presentationml/2006/ole">
            <p:oleObj spid="_x0000_s31747" name="Visio" r:id="rId4" imgW="4526235" imgH="4433192" progId="Visio.Drawing.11">
              <p:embed/>
            </p:oleObj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4500562" y="100010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Mise au prisme : 60x50x26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7143768" y="1571612"/>
            <a:ext cx="1857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Machine outil :</a:t>
            </a:r>
          </a:p>
          <a:p>
            <a:pPr algn="ctr"/>
            <a:r>
              <a:rPr lang="fr-FR" dirty="0" smtClean="0"/>
              <a:t>Fraiseuse horizontale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7286644" y="2643182"/>
            <a:ext cx="1714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Outillages :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Etau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Fraise carbure Ø 125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Pied à coulisse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857884" y="5000636"/>
            <a:ext cx="17859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Cf3 : 120 ± 0.5</a:t>
            </a:r>
            <a:endParaRPr kumimoji="0" lang="fr-FR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714348" y="1557353"/>
            <a:ext cx="4714908" cy="407196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1000100" y="1628791"/>
          <a:ext cx="4333875" cy="4086225"/>
        </p:xfrm>
        <a:graphic>
          <a:graphicData uri="http://schemas.openxmlformats.org/presentationml/2006/ole">
            <p:oleObj spid="_x0000_s32769" name="Visio" r:id="rId3" imgW="5507745" imgH="5225040" progId="Visio.Drawing.11">
              <p:embed/>
            </p:oleObj>
          </a:graphicData>
        </a:graphic>
      </p:graphicFrame>
      <p:sp>
        <p:nvSpPr>
          <p:cNvPr id="7" name="Rectangle 6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Réalisation de l’entretoise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786446" y="1500174"/>
            <a:ext cx="3357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Machine outil :</a:t>
            </a:r>
          </a:p>
          <a:p>
            <a:pPr algn="ctr"/>
            <a:r>
              <a:rPr lang="fr-FR" dirty="0" smtClean="0"/>
              <a:t>Fraiseuse Verticale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5786414" y="2571744"/>
            <a:ext cx="33575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Outillages :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Etau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Mandrin à pince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Forêt à centrer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Forêt Ø 4.2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Taraud M5</a:t>
            </a:r>
            <a:endParaRPr lang="fr-FR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358050" y="4643446"/>
            <a:ext cx="17859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Cf4 = 110 ± 0.3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Cf5 =  5 ± 0.3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Cf6 = 55 ± 0.3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Cf7 = 10 ± 0.3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500562" y="100010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Perçage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Réalisation de l’entretoise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285720" y="1643050"/>
            <a:ext cx="5214974" cy="42862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309568" y="1928830"/>
          <a:ext cx="5048250" cy="4000500"/>
        </p:xfrm>
        <a:graphic>
          <a:graphicData uri="http://schemas.openxmlformats.org/presentationml/2006/ole">
            <p:oleObj spid="_x0000_s33795" name="Visio" r:id="rId3" imgW="5851436" imgH="4585637" progId="Visio.Drawing.11">
              <p:embed/>
            </p:oleObj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5786446" y="1500174"/>
            <a:ext cx="3357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Machine outil :</a:t>
            </a:r>
          </a:p>
          <a:p>
            <a:pPr algn="ctr"/>
            <a:r>
              <a:rPr lang="fr-FR" dirty="0" smtClean="0"/>
              <a:t>Fraiseuse Verticale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5786414" y="2357430"/>
            <a:ext cx="33575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Outillages :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Etau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Mandrin à pince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Forêt à centrer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Forêt Ø 5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Taraud M6</a:t>
            </a:r>
          </a:p>
          <a:p>
            <a:pPr algn="ctr">
              <a:buFont typeface="Wingdings" pitchFamily="2" charset="2"/>
              <a:buChar char="§"/>
            </a:pPr>
            <a:r>
              <a:rPr lang="fr-FR" dirty="0" smtClean="0"/>
              <a:t> Pinnule de centrage</a:t>
            </a:r>
            <a:endParaRPr lang="fr-FR" dirty="0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6072198" y="4929198"/>
            <a:ext cx="207170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Cf8 = 14 ± 0.1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Cf9 = 50.35 ± 0.1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Cf10 = 75.35 ± 0.1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Cf11 = 17 ± 0.3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Cf12 = 12 ± 0.3</a:t>
            </a: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</a:rPr>
              <a:t> 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4500562" y="100010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Perçage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Introduction</a:t>
            </a:r>
            <a:endParaRPr lang="fr-F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0" y="1214422"/>
            <a:ext cx="9144000" cy="314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fr-F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Arial" pitchFamily="34" charset="0"/>
              </a:rPr>
              <a:t>Durant la deuxième année du BTS MAI, j’ai été amené à effectuer un projet professionnel.</a:t>
            </a:r>
          </a:p>
          <a:p>
            <a:pPr algn="just"/>
            <a:endParaRPr lang="fr-FR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fr-F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Arial" pitchFamily="34" charset="0"/>
              </a:rPr>
              <a:t>Ce projet comprend de la  réalisation des tests et intégration d’un système automatisé en entreprise.</a:t>
            </a:r>
          </a:p>
          <a:p>
            <a:pPr algn="just">
              <a:buFont typeface="Arial" pitchFamily="34" charset="0"/>
              <a:buChar char="•"/>
            </a:pPr>
            <a:endParaRPr lang="fr-FR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fr-F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Arial" pitchFamily="34" charset="0"/>
              </a:rPr>
              <a:t>Le projet « Assemblage Pack Train » nous a donc été confié par la Société de Transmissions Automatiques.</a:t>
            </a:r>
            <a:endParaRPr lang="fr-FR" sz="24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142976" y="1357298"/>
          <a:ext cx="6972064" cy="4907280"/>
        </p:xfrm>
        <a:graphic>
          <a:graphicData uri="http://schemas.openxmlformats.org/drawingml/2006/table">
            <a:tbl>
              <a:tblPr/>
              <a:tblGrid>
                <a:gridCol w="1586121"/>
                <a:gridCol w="2090109"/>
                <a:gridCol w="1247611"/>
                <a:gridCol w="1406909"/>
                <a:gridCol w="349495"/>
                <a:gridCol w="291819"/>
              </a:tblGrid>
              <a:tr h="682238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Contrôle </a:t>
                      </a:r>
                      <a:r>
                        <a:rPr lang="fr-FR" sz="140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Bride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Moyen de contrôle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Résultat (en mm)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Observation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Cf1 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60.11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0.2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Cf2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26.07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0.2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Cf3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120.63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0.2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Cf4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 et pige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110.02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0.2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Cf5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 et pige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5.03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0.2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Cf6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 et pige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55.02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0.2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Cf7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 et pige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10.04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0.2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Cf8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 et pige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13.98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0.1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Cf9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 et pige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50.37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0.1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Cf10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 et pige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75.33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0.1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Cf11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Visuel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0.3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Cf12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Visuel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0.3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Cf13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 et pige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14.01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0.1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Cf14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 et pige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50.34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0.1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Cf15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Pied à coulisse et pige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>
                          <a:latin typeface="Calibri" pitchFamily="34" charset="0"/>
                          <a:ea typeface="Calibri"/>
                          <a:cs typeface="Times New Roman"/>
                        </a:rPr>
                        <a:t>75.36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0.1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Cf16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Visuel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0.3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7412"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Cf17</a:t>
                      </a: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Visuel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latin typeface="Calibri" pitchFamily="34" charset="0"/>
                          <a:ea typeface="Calibri"/>
                          <a:cs typeface="Times New Roman"/>
                        </a:rPr>
                        <a:t>Tolérance: ± 0.3</a:t>
                      </a: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545205" algn="l"/>
                        </a:tabLst>
                      </a:pPr>
                      <a:endParaRPr lang="fr-FR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74156" marR="741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44888" algn="l"/>
              </a:tabLst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Procès verbal de conformité</a:t>
            </a:r>
            <a:endParaRPr lang="fr-FR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5743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Câblages et raccordements de commande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00419.JPG"/>
          <p:cNvPicPr/>
          <p:nvPr/>
        </p:nvPicPr>
        <p:blipFill>
          <a:blip r:embed="rId2" cstate="print"/>
          <a:srcRect l="11940" t="6263" r="21902" b="34270"/>
          <a:stretch>
            <a:fillRect/>
          </a:stretch>
        </p:blipFill>
        <p:spPr>
          <a:xfrm>
            <a:off x="5357818" y="785794"/>
            <a:ext cx="3599595" cy="4320156"/>
          </a:xfrm>
          <a:prstGeom prst="roundRect">
            <a:avLst/>
          </a:prstGeom>
          <a:ln>
            <a:noFill/>
          </a:ln>
          <a:effectLst/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Câblage des électrovannes PS1</a:t>
            </a:r>
            <a:endParaRPr lang="fr-FR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Image 5" descr="C:\Documents and Settings\m.cuvillier\Bureau\Photo polo 2\DSC00410rogne.JPG"/>
          <p:cNvPicPr/>
          <p:nvPr/>
        </p:nvPicPr>
        <p:blipFill>
          <a:blip r:embed="rId3" cstate="print"/>
          <a:srcRect l="3718" r="4545" b="26056"/>
          <a:stretch>
            <a:fillRect/>
          </a:stretch>
        </p:blipFill>
        <p:spPr bwMode="auto">
          <a:xfrm>
            <a:off x="214282" y="1643050"/>
            <a:ext cx="4857784" cy="183808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 descr="C:\Documents and Settings\m.cuvillier\Bureau\Douwii\DSCN2430modif.JPG"/>
          <p:cNvPicPr/>
          <p:nvPr/>
        </p:nvPicPr>
        <p:blipFill>
          <a:blip r:embed="rId4" cstate="print"/>
          <a:srcRect t="15813" r="6870"/>
          <a:stretch>
            <a:fillRect/>
          </a:stretch>
        </p:blipFill>
        <p:spPr bwMode="auto">
          <a:xfrm>
            <a:off x="214282" y="4143380"/>
            <a:ext cx="4926535" cy="244792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lèche droite 7"/>
          <p:cNvSpPr/>
          <p:nvPr/>
        </p:nvSpPr>
        <p:spPr>
          <a:xfrm rot="10800000" flipV="1">
            <a:off x="3286116" y="2000240"/>
            <a:ext cx="3643338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dirty="0"/>
          </a:p>
        </p:txBody>
      </p:sp>
      <p:sp>
        <p:nvSpPr>
          <p:cNvPr id="9" name="Flèche droite 8"/>
          <p:cNvSpPr/>
          <p:nvPr/>
        </p:nvSpPr>
        <p:spPr>
          <a:xfrm rot="5400000" flipV="1">
            <a:off x="-535817" y="3821909"/>
            <a:ext cx="3429024" cy="50006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fr-FR" sz="2800" spc="-300" dirty="0" smtClean="0"/>
          </a:p>
        </p:txBody>
      </p:sp>
      <p:sp>
        <p:nvSpPr>
          <p:cNvPr id="10" name="ZoneTexte 9"/>
          <p:cNvSpPr txBox="1"/>
          <p:nvPr/>
        </p:nvSpPr>
        <p:spPr>
          <a:xfrm>
            <a:off x="4071934" y="2000240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 smtClean="0"/>
              <a:t>Bornier</a:t>
            </a:r>
            <a:r>
              <a:rPr lang="fr-FR" sz="2400" dirty="0" smtClean="0"/>
              <a:t> XM</a:t>
            </a:r>
          </a:p>
          <a:p>
            <a:endParaRPr lang="fr-FR" sz="2400" dirty="0"/>
          </a:p>
        </p:txBody>
      </p:sp>
      <p:sp>
        <p:nvSpPr>
          <p:cNvPr id="11" name="ZoneTexte 10"/>
          <p:cNvSpPr txBox="1"/>
          <p:nvPr/>
        </p:nvSpPr>
        <p:spPr>
          <a:xfrm>
            <a:off x="932736" y="2280101"/>
            <a:ext cx="853182" cy="3434915"/>
          </a:xfrm>
          <a:prstGeom prst="rect">
            <a:avLst/>
          </a:prstGeom>
          <a:noFill/>
        </p:spPr>
        <p:txBody>
          <a:bodyPr vert="wordArtVert" wrap="none" rtlCol="0" anchor="ctr">
            <a:spAutoFit/>
          </a:bodyPr>
          <a:lstStyle/>
          <a:p>
            <a:pPr algn="ctr"/>
            <a:r>
              <a:rPr lang="fr-FR" sz="2000" dirty="0" err="1" smtClean="0"/>
              <a:t>Bornier</a:t>
            </a:r>
            <a:r>
              <a:rPr lang="fr-FR" sz="2000" dirty="0" smtClean="0"/>
              <a:t> XA</a:t>
            </a:r>
          </a:p>
          <a:p>
            <a:pPr algn="ctr"/>
            <a:endParaRPr lang="fr-FR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71462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Module logiciel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1000100" y="1214422"/>
            <a:ext cx="7072362" cy="4286280"/>
          </a:xfrm>
          <a:prstGeom prst="round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285852" y="1428736"/>
          <a:ext cx="6477000" cy="3857625"/>
        </p:xfrm>
        <a:graphic>
          <a:graphicData uri="http://schemas.openxmlformats.org/presentationml/2006/ole">
            <p:oleObj spid="_x0000_s38915" name="Visio" r:id="rId3" imgW="6347799" imgH="3790899" progId="Visio.Drawing.11">
              <p:embed/>
            </p:oleObj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Grafcet</a:t>
            </a:r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fr-F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de </a:t>
            </a:r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conduite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231761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Assemblage et intégration des constituants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4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Montage sous ensemble tirelire</a:t>
            </a:r>
            <a:endParaRPr lang="fr-FR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Image 5" descr="C:\Documents and Settings\m.cuvillier\Bureau\DSCN2211.JPG"/>
          <p:cNvPicPr/>
          <p:nvPr/>
        </p:nvPicPr>
        <p:blipFill>
          <a:blip r:embed="rId3" cstate="print"/>
          <a:srcRect l="11535" t="178" r="31305" b="3678"/>
          <a:stretch>
            <a:fillRect/>
          </a:stretch>
        </p:blipFill>
        <p:spPr bwMode="auto">
          <a:xfrm>
            <a:off x="1357290" y="785794"/>
            <a:ext cx="2565594" cy="578645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4357686" y="704850"/>
          <a:ext cx="4333875" cy="6153150"/>
        </p:xfrm>
        <a:graphic>
          <a:graphicData uri="http://schemas.openxmlformats.org/presentationml/2006/ole">
            <p:oleObj spid="_x0000_s46081" name="Visio" r:id="rId4" imgW="4486961" imgH="6287110" progId="Visio.Drawing.11">
              <p:embed/>
            </p:oleObj>
          </a:graphicData>
        </a:graphic>
      </p:graphicFrame>
      <p:cxnSp>
        <p:nvCxnSpPr>
          <p:cNvPr id="2" name="AutoShape 2"/>
          <p:cNvCxnSpPr>
            <a:cxnSpLocks noChangeShapeType="1"/>
          </p:cNvCxnSpPr>
          <p:nvPr/>
        </p:nvCxnSpPr>
        <p:spPr bwMode="auto">
          <a:xfrm flipV="1">
            <a:off x="1817686" y="3749659"/>
            <a:ext cx="552450" cy="266700"/>
          </a:xfrm>
          <a:prstGeom prst="straightConnector1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46083" name="Oval 3"/>
          <p:cNvSpPr>
            <a:spLocks noChangeArrowheads="1"/>
          </p:cNvSpPr>
          <p:nvPr/>
        </p:nvSpPr>
        <p:spPr bwMode="auto">
          <a:xfrm>
            <a:off x="1493836" y="3889396"/>
            <a:ext cx="363520" cy="36352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1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6084" name="AutoShape 4"/>
          <p:cNvCxnSpPr>
            <a:cxnSpLocks noChangeShapeType="1"/>
          </p:cNvCxnSpPr>
          <p:nvPr/>
        </p:nvCxnSpPr>
        <p:spPr bwMode="auto">
          <a:xfrm>
            <a:off x="1916099" y="2268522"/>
            <a:ext cx="655637" cy="417512"/>
          </a:xfrm>
          <a:prstGeom prst="straightConnector1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46090" name="AutoShape 10"/>
          <p:cNvCxnSpPr>
            <a:cxnSpLocks noChangeShapeType="1"/>
          </p:cNvCxnSpPr>
          <p:nvPr/>
        </p:nvCxnSpPr>
        <p:spPr bwMode="auto">
          <a:xfrm>
            <a:off x="1624011" y="1408097"/>
            <a:ext cx="655637" cy="417512"/>
          </a:xfrm>
          <a:prstGeom prst="straightConnector1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46091" name="Oval 11"/>
          <p:cNvSpPr>
            <a:spLocks noChangeArrowheads="1"/>
          </p:cNvSpPr>
          <p:nvPr/>
        </p:nvSpPr>
        <p:spPr bwMode="auto">
          <a:xfrm>
            <a:off x="1571604" y="2071678"/>
            <a:ext cx="415928" cy="41592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3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6092" name="AutoShape 12"/>
          <p:cNvCxnSpPr>
            <a:cxnSpLocks noChangeShapeType="1"/>
          </p:cNvCxnSpPr>
          <p:nvPr/>
        </p:nvCxnSpPr>
        <p:spPr bwMode="auto">
          <a:xfrm flipH="1" flipV="1">
            <a:off x="3214678" y="4464061"/>
            <a:ext cx="700088" cy="333375"/>
          </a:xfrm>
          <a:prstGeom prst="straightConnector1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46093" name="Oval 13"/>
          <p:cNvSpPr>
            <a:spLocks noChangeArrowheads="1"/>
          </p:cNvSpPr>
          <p:nvPr/>
        </p:nvSpPr>
        <p:spPr bwMode="auto">
          <a:xfrm>
            <a:off x="3678228" y="4605348"/>
            <a:ext cx="395288" cy="39528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fr-FR" sz="2400" dirty="0" smtClean="0">
                <a:latin typeface="Calibri" pitchFamily="34" charset="0"/>
              </a:rPr>
              <a:t>4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085" name="Oval 5"/>
          <p:cNvSpPr>
            <a:spLocks noChangeArrowheads="1"/>
          </p:cNvSpPr>
          <p:nvPr/>
        </p:nvSpPr>
        <p:spPr bwMode="auto">
          <a:xfrm>
            <a:off x="1303308" y="1231878"/>
            <a:ext cx="411172" cy="411172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2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1" name="Tableau 20"/>
          <p:cNvGraphicFramePr>
            <a:graphicFrameLocks noGrp="1"/>
          </p:cNvGraphicFramePr>
          <p:nvPr/>
        </p:nvGraphicFramePr>
        <p:xfrm>
          <a:off x="4286248" y="5000636"/>
          <a:ext cx="4569460" cy="1402080"/>
        </p:xfrm>
        <a:graphic>
          <a:graphicData uri="http://schemas.openxmlformats.org/drawingml/2006/table">
            <a:tbl>
              <a:tblPr/>
              <a:tblGrid>
                <a:gridCol w="969010"/>
                <a:gridCol w="2339975"/>
                <a:gridCol w="1260475"/>
              </a:tblGrid>
              <a:tr h="0"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2000" b="1">
                          <a:latin typeface="Calibri"/>
                          <a:ea typeface="Calibri"/>
                          <a:cs typeface="Times New Roman"/>
                        </a:rPr>
                        <a:t>Repère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2000" b="1">
                          <a:latin typeface="Calibri"/>
                          <a:ea typeface="Calibri"/>
                          <a:cs typeface="Times New Roman"/>
                        </a:rPr>
                        <a:t>Désignation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Quantité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/>
                          <a:ea typeface="Calibri"/>
                          <a:cs typeface="Times New Roman"/>
                        </a:rPr>
                        <a:t>Entretoise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fr-F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/>
                          <a:ea typeface="Calibri"/>
                          <a:cs typeface="Times New Roman"/>
                        </a:rPr>
                        <a:t>Tirelire gauche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fr-FR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fr-F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/>
                          <a:ea typeface="Calibri"/>
                          <a:cs typeface="Times New Roman"/>
                        </a:rPr>
                        <a:t>Tirelire droite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fr-F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>
                          <a:latin typeface="Times New Roman"/>
                          <a:ea typeface="Calibri"/>
                          <a:cs typeface="Times New Roman"/>
                        </a:rPr>
                        <a:t>Vis CHC M4-20</a:t>
                      </a:r>
                      <a:endParaRPr lang="fr-F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00324.JPG"/>
          <p:cNvPicPr/>
          <p:nvPr/>
        </p:nvPicPr>
        <p:blipFill>
          <a:blip r:embed="rId3" cstate="print"/>
          <a:srcRect l="20130" t="3049" r="19479" b="29703"/>
          <a:stretch>
            <a:fillRect/>
          </a:stretch>
        </p:blipFill>
        <p:spPr>
          <a:xfrm>
            <a:off x="1285852" y="857232"/>
            <a:ext cx="3000396" cy="5786478"/>
          </a:xfrm>
          <a:prstGeom prst="round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-24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Montage sous ensemble sur le bâti</a:t>
            </a:r>
            <a:endParaRPr lang="fr-FR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5367372" y="857232"/>
          <a:ext cx="4133850" cy="3409950"/>
        </p:xfrm>
        <a:graphic>
          <a:graphicData uri="http://schemas.openxmlformats.org/presentationml/2006/ole">
            <p:oleObj spid="_x0000_s48129" name="Visio" r:id="rId4" imgW="4126992" imgH="3407054" progId="Visio.Drawing.11">
              <p:embed/>
            </p:oleObj>
          </a:graphicData>
        </a:graphic>
      </p:graphicFrame>
      <p:cxnSp>
        <p:nvCxnSpPr>
          <p:cNvPr id="6" name="AutoShape 2"/>
          <p:cNvCxnSpPr>
            <a:cxnSpLocks noChangeShapeType="1"/>
          </p:cNvCxnSpPr>
          <p:nvPr/>
        </p:nvCxnSpPr>
        <p:spPr bwMode="auto">
          <a:xfrm rot="10800000">
            <a:off x="3838566" y="3643314"/>
            <a:ext cx="804872" cy="357190"/>
          </a:xfrm>
          <a:prstGeom prst="straightConnector1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7" name="AutoShape 4"/>
          <p:cNvCxnSpPr>
            <a:cxnSpLocks noChangeShapeType="1"/>
          </p:cNvCxnSpPr>
          <p:nvPr/>
        </p:nvCxnSpPr>
        <p:spPr bwMode="auto">
          <a:xfrm rot="5400000">
            <a:off x="2678893" y="2250273"/>
            <a:ext cx="714380" cy="357190"/>
          </a:xfrm>
          <a:prstGeom prst="straightConnector1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8" name="AutoShape 10"/>
          <p:cNvCxnSpPr>
            <a:cxnSpLocks noChangeShapeType="1"/>
          </p:cNvCxnSpPr>
          <p:nvPr/>
        </p:nvCxnSpPr>
        <p:spPr bwMode="auto">
          <a:xfrm rot="5400000">
            <a:off x="2857488" y="2714620"/>
            <a:ext cx="642942" cy="642942"/>
          </a:xfrm>
          <a:prstGeom prst="straightConnector1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3136910" y="1785926"/>
            <a:ext cx="363520" cy="36352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1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Oval 11"/>
          <p:cNvSpPr>
            <a:spLocks noChangeArrowheads="1"/>
          </p:cNvSpPr>
          <p:nvPr/>
        </p:nvSpPr>
        <p:spPr bwMode="auto">
          <a:xfrm>
            <a:off x="3428992" y="2428868"/>
            <a:ext cx="415928" cy="41592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3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Oval 5"/>
          <p:cNvSpPr>
            <a:spLocks noChangeArrowheads="1"/>
          </p:cNvSpPr>
          <p:nvPr/>
        </p:nvSpPr>
        <p:spPr bwMode="auto">
          <a:xfrm>
            <a:off x="4500562" y="3786190"/>
            <a:ext cx="411172" cy="411172"/>
          </a:xfrm>
          <a:prstGeom prst="ellipse">
            <a:avLst/>
          </a:prstGeom>
          <a:solidFill>
            <a:srgbClr val="FFFFFF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2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7" name="Tableau 16"/>
          <p:cNvGraphicFramePr>
            <a:graphicFrameLocks noGrp="1"/>
          </p:cNvGraphicFramePr>
          <p:nvPr/>
        </p:nvGraphicFramePr>
        <p:xfrm>
          <a:off x="4431696" y="5072074"/>
          <a:ext cx="4569460" cy="1127760"/>
        </p:xfrm>
        <a:graphic>
          <a:graphicData uri="http://schemas.openxmlformats.org/drawingml/2006/table">
            <a:tbl>
              <a:tblPr/>
              <a:tblGrid>
                <a:gridCol w="969010"/>
                <a:gridCol w="2339975"/>
                <a:gridCol w="1260475"/>
              </a:tblGrid>
              <a:tr h="0"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2000" b="1">
                          <a:latin typeface="Calibri"/>
                          <a:ea typeface="Calibri"/>
                          <a:cs typeface="Times New Roman"/>
                        </a:rPr>
                        <a:t>Repère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2000" b="1">
                          <a:latin typeface="Calibri"/>
                          <a:ea typeface="Calibri"/>
                          <a:cs typeface="Times New Roman"/>
                        </a:rPr>
                        <a:t>Désignation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Quantité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latin typeface="Times New Roman"/>
                          <a:ea typeface="Calibri"/>
                          <a:cs typeface="Times New Roman"/>
                        </a:rPr>
                        <a:t>Sous-ensemble</a:t>
                      </a:r>
                      <a:r>
                        <a:rPr lang="fr-FR" sz="18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E1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fr-F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fr-F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latin typeface="Times New Roman"/>
                          <a:ea typeface="Calibri"/>
                          <a:cs typeface="Times New Roman"/>
                        </a:rPr>
                        <a:t>Equerre</a:t>
                      </a:r>
                      <a:r>
                        <a:rPr lang="fr-FR" sz="18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fixation tirelire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fr-FR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latin typeface="Times New Roman"/>
                          <a:ea typeface="Calibri"/>
                          <a:cs typeface="Times New Roman"/>
                        </a:rPr>
                        <a:t>Vis</a:t>
                      </a:r>
                      <a:r>
                        <a:rPr lang="fr-FR" sz="18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CHC M6-20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705" indent="-226695"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fr-F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4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Problème lié au montage du module</a:t>
            </a:r>
            <a:endParaRPr lang="fr-FR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Image 4" descr="DSC00326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8728" y="1000108"/>
            <a:ext cx="5760720" cy="4320540"/>
          </a:xfrm>
          <a:prstGeom prst="roundRect">
            <a:avLst/>
          </a:prstGeom>
        </p:spPr>
      </p:pic>
      <p:sp>
        <p:nvSpPr>
          <p:cNvPr id="49154" name="Oval 2"/>
          <p:cNvSpPr>
            <a:spLocks noChangeArrowheads="1"/>
          </p:cNvSpPr>
          <p:nvPr/>
        </p:nvSpPr>
        <p:spPr bwMode="auto">
          <a:xfrm rot="2041088">
            <a:off x="2520140" y="4154738"/>
            <a:ext cx="1677778" cy="95867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24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Solution envisagée</a:t>
            </a:r>
            <a:endParaRPr lang="fr-FR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Image 5" descr="DSC00323_filtered.jpg"/>
          <p:cNvPicPr/>
          <p:nvPr/>
        </p:nvPicPr>
        <p:blipFill>
          <a:blip r:embed="rId2" cstate="print"/>
          <a:srcRect l="20141" t="16256" r="6730" b="12562"/>
          <a:stretch>
            <a:fillRect/>
          </a:stretch>
        </p:blipFill>
        <p:spPr>
          <a:xfrm>
            <a:off x="2465645" y="1892595"/>
            <a:ext cx="4212709" cy="3072810"/>
          </a:xfrm>
          <a:prstGeom prst="roundRect">
            <a:avLst/>
          </a:prstGeom>
        </p:spPr>
      </p:pic>
      <p:sp>
        <p:nvSpPr>
          <p:cNvPr id="4" name="Ellipse 3"/>
          <p:cNvSpPr/>
          <p:nvPr/>
        </p:nvSpPr>
        <p:spPr>
          <a:xfrm>
            <a:off x="4071934" y="3000372"/>
            <a:ext cx="214314" cy="7143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571868" y="3214686"/>
            <a:ext cx="214314" cy="7143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 rot="1499323">
            <a:off x="5272372" y="3574781"/>
            <a:ext cx="754079" cy="28835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 rot="1499323">
            <a:off x="5238500" y="4066324"/>
            <a:ext cx="725686" cy="27233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avec flèche 13"/>
          <p:cNvCxnSpPr/>
          <p:nvPr/>
        </p:nvCxnSpPr>
        <p:spPr>
          <a:xfrm>
            <a:off x="2071670" y="2714620"/>
            <a:ext cx="2071702" cy="35877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>
            <a:off x="1928794" y="3071810"/>
            <a:ext cx="1643074" cy="28734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rot="10800000" flipV="1">
            <a:off x="5857884" y="3571876"/>
            <a:ext cx="1500198" cy="64453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 rot="10800000" flipV="1">
            <a:off x="5786446" y="3000372"/>
            <a:ext cx="1357322" cy="64453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571472" y="2357430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Réglage en hauteur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7429520" y="2714620"/>
            <a:ext cx="1428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Réglage en profondeur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Plan de l’exposé</a:t>
            </a:r>
            <a:endParaRPr lang="fr-FR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199137" y="2087262"/>
            <a:ext cx="608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679926" y="3455019"/>
            <a:ext cx="608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Présentation du projet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270045" y="4823570"/>
            <a:ext cx="608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Taches réalisées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00332_filtered.jpg"/>
          <p:cNvPicPr/>
          <p:nvPr/>
        </p:nvPicPr>
        <p:blipFill>
          <a:blip r:embed="rId2" cstate="print"/>
          <a:srcRect l="32981" t="13887" r="26290" b="15578"/>
          <a:stretch>
            <a:fillRect/>
          </a:stretch>
        </p:blipFill>
        <p:spPr>
          <a:xfrm>
            <a:off x="357158" y="928670"/>
            <a:ext cx="3643338" cy="4786346"/>
          </a:xfrm>
          <a:prstGeom prst="roundRect">
            <a:avLst/>
          </a:prstGeom>
        </p:spPr>
      </p:pic>
      <p:pic>
        <p:nvPicPr>
          <p:cNvPr id="5" name="Image 4" descr="DSCN2408V2.JPG"/>
          <p:cNvPicPr/>
          <p:nvPr/>
        </p:nvPicPr>
        <p:blipFill>
          <a:blip r:embed="rId3" cstate="print"/>
          <a:srcRect l="7768" t="23042" r="23042" b="26038"/>
          <a:stretch>
            <a:fillRect/>
          </a:stretch>
        </p:blipFill>
        <p:spPr>
          <a:xfrm>
            <a:off x="5000628" y="1500174"/>
            <a:ext cx="3975434" cy="3898232"/>
          </a:xfrm>
          <a:prstGeom prst="round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24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Résultat après modification</a:t>
            </a:r>
            <a:endParaRPr lang="fr-FR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auto">
          <a:xfrm>
            <a:off x="2357422" y="3571876"/>
            <a:ext cx="1571636" cy="1000132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N2413.JPG"/>
          <p:cNvPicPr/>
          <p:nvPr/>
        </p:nvPicPr>
        <p:blipFill>
          <a:blip r:embed="rId2" cstate="print"/>
          <a:srcRect l="19280" t="12610" r="12493" b="15447"/>
          <a:stretch>
            <a:fillRect/>
          </a:stretch>
        </p:blipFill>
        <p:spPr>
          <a:xfrm rot="5400000">
            <a:off x="2589971" y="1767691"/>
            <a:ext cx="3929091" cy="3108305"/>
          </a:xfrm>
          <a:prstGeom prst="round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-24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Résultat après modification</a:t>
            </a:r>
            <a:endParaRPr lang="fr-FR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53193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Réaliser les tests statiques et dynamiques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4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Tester les commandes des distributeurs</a:t>
            </a:r>
            <a:endParaRPr lang="fr-FR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Image 4" descr="C:\Documents and Settings\Administrateur\Bureau\Photo polo 2\DSC00386.JPG"/>
          <p:cNvPicPr/>
          <p:nvPr/>
        </p:nvPicPr>
        <p:blipFill>
          <a:blip r:embed="rId2" cstate="print"/>
          <a:srcRect l="7259" t="9696" r="5930" b="13467"/>
          <a:stretch>
            <a:fillRect/>
          </a:stretch>
        </p:blipFill>
        <p:spPr bwMode="auto">
          <a:xfrm>
            <a:off x="1857356" y="1500174"/>
            <a:ext cx="4995080" cy="332045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4500562" y="1643050"/>
          <a:ext cx="4457700" cy="3445510"/>
        </p:xfrm>
        <a:graphic>
          <a:graphicData uri="http://schemas.openxmlformats.org/drawingml/2006/table">
            <a:tbl>
              <a:tblPr/>
              <a:tblGrid>
                <a:gridCol w="2736850"/>
                <a:gridCol w="1720850"/>
              </a:tblGrid>
              <a:tr h="63627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/>
                      </a:r>
                      <a:br>
                        <a:rPr lang="fr-FR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</a:br>
                      <a:r>
                        <a:rPr lang="fr-FR" sz="2000" b="1" i="1" u="dbl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Banc de réglage PACK TRAIN 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4290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u="sng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Coût financier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16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Matériel</a:t>
                      </a:r>
                      <a:endParaRPr lang="fr-FR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Prix (en € HT)</a:t>
                      </a:r>
                      <a:endParaRPr lang="fr-FR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Matières première</a:t>
                      </a:r>
                      <a:endParaRPr lang="fr-FR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599,32</a:t>
                      </a:r>
                      <a:endParaRPr lang="fr-FR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Composants électrique</a:t>
                      </a:r>
                      <a:endParaRPr lang="fr-FR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4225,3</a:t>
                      </a:r>
                      <a:endParaRPr lang="fr-FR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Composants pneumatique</a:t>
                      </a:r>
                      <a:endParaRPr lang="fr-FR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3312,02</a:t>
                      </a:r>
                      <a:endParaRPr lang="fr-FR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Eléments du bâti</a:t>
                      </a:r>
                      <a:endParaRPr lang="fr-FR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1634,9</a:t>
                      </a:r>
                      <a:endParaRPr lang="fr-FR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latin typeface="Arial Black"/>
                          <a:ea typeface="Times New Roman"/>
                          <a:cs typeface="Times New Roman"/>
                        </a:rPr>
                        <a:t>Total 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i="1" dirty="0" smtClean="0">
                          <a:solidFill>
                            <a:srgbClr val="000000"/>
                          </a:solidFill>
                          <a:latin typeface="Arial Black"/>
                          <a:ea typeface="Times New Roman"/>
                          <a:cs typeface="Times New Roman"/>
                        </a:rPr>
                        <a:t>9771,54</a:t>
                      </a:r>
                      <a:endParaRPr lang="fr-F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0" y="-24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Coût de revient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Image 4" descr="D:\DSC00490.JPG"/>
          <p:cNvPicPr/>
          <p:nvPr/>
        </p:nvPicPr>
        <p:blipFill>
          <a:blip r:embed="rId2" cstate="print"/>
          <a:srcRect l="2666" t="7172" b="1894"/>
          <a:stretch>
            <a:fillRect/>
          </a:stretch>
        </p:blipFill>
        <p:spPr bwMode="auto">
          <a:xfrm>
            <a:off x="642910" y="1214422"/>
            <a:ext cx="3320398" cy="4132053"/>
          </a:xfrm>
          <a:prstGeom prst="round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66163" y="2857496"/>
            <a:ext cx="521168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Conclusion</a:t>
            </a:r>
            <a:endParaRPr lang="fr-FR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2285992"/>
            <a:ext cx="914400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Présentation de l’entreprise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428596" y="2285992"/>
            <a:ext cx="7255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2">
                  <a:lumMod val="20000"/>
                  <a:lumOff val="80000"/>
                </a:schemeClr>
              </a:buClr>
            </a:pPr>
            <a:r>
              <a:rPr lang="fr-F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1970</a:t>
            </a:r>
            <a:r>
              <a:rPr lang="fr-F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: Création de la STA. Filiale : Renault (75 %)                	et Peugeot (25%).</a:t>
            </a:r>
          </a:p>
          <a:p>
            <a:pPr>
              <a:buClr>
                <a:schemeClr val="bg2">
                  <a:lumMod val="20000"/>
                  <a:lumOff val="80000"/>
                </a:schemeClr>
              </a:buClr>
            </a:pPr>
            <a:endParaRPr lang="fr-FR" sz="2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00034" y="3357562"/>
            <a:ext cx="7255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2">
                  <a:lumMod val="20000"/>
                  <a:lumOff val="80000"/>
                </a:schemeClr>
              </a:buClr>
            </a:pPr>
            <a:r>
              <a:rPr lang="fr-F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Clients principaux</a:t>
            </a:r>
            <a:r>
              <a:rPr lang="fr-F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: Renault / Peugeot / Nissan</a:t>
            </a:r>
            <a:endParaRPr lang="fr-FR" sz="2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L’Entreprise</a:t>
            </a:r>
            <a:endParaRPr lang="fr-FR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928670"/>
            <a:ext cx="1495167" cy="1103243"/>
          </a:xfrm>
          <a:prstGeom prst="rect">
            <a:avLst/>
          </a:prstGeom>
          <a:noFill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 l="3636" t="5416" r="5454" b="5222"/>
          <a:stretch>
            <a:fillRect/>
          </a:stretch>
        </p:blipFill>
        <p:spPr bwMode="auto">
          <a:xfrm>
            <a:off x="2786050" y="4000504"/>
            <a:ext cx="3571900" cy="2357454"/>
          </a:xfrm>
          <a:prstGeom prst="roundRect">
            <a:avLst>
              <a:gd name="adj" fmla="val 16667"/>
            </a:avLst>
          </a:prstGeom>
          <a:ln w="38100">
            <a:solidFill>
              <a:schemeClr val="tx1"/>
            </a:solidFill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/>
          <p:nvPr/>
        </p:nvPicPr>
        <p:blipFill>
          <a:blip r:embed="rId2" cstate="print"/>
          <a:srcRect l="33766" r="36364" b="65625"/>
          <a:stretch>
            <a:fillRect/>
          </a:stretch>
        </p:blipFill>
        <p:spPr bwMode="auto">
          <a:xfrm rot="5400000">
            <a:off x="6679421" y="821513"/>
            <a:ext cx="1643074" cy="2714644"/>
          </a:xfrm>
          <a:prstGeom prst="roundRect">
            <a:avLst/>
          </a:prstGeom>
          <a:solidFill>
            <a:srgbClr val="FFFFFF"/>
          </a:solidFill>
          <a:ln w="38100" cap="sq">
            <a:solidFill>
              <a:schemeClr val="tx1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w="165100" prst="coolSlant"/>
            <a:contourClr>
              <a:srgbClr val="C0C0C0"/>
            </a:contourClr>
          </a:sp3d>
        </p:spPr>
      </p:pic>
      <p:pic>
        <p:nvPicPr>
          <p:cNvPr id="5" name="Image 4"/>
          <p:cNvPicPr/>
          <p:nvPr/>
        </p:nvPicPr>
        <p:blipFill>
          <a:blip r:embed="rId2" cstate="print"/>
          <a:srcRect l="5195" t="35937" r="38961"/>
          <a:stretch>
            <a:fillRect/>
          </a:stretch>
        </p:blipFill>
        <p:spPr bwMode="auto">
          <a:xfrm rot="5400000">
            <a:off x="6678807" y="3036706"/>
            <a:ext cx="1666664" cy="2737005"/>
          </a:xfrm>
          <a:prstGeom prst="roundRect">
            <a:avLst/>
          </a:prstGeom>
          <a:solidFill>
            <a:srgbClr val="FFFFFF"/>
          </a:solidFill>
          <a:ln w="38100" cap="sq">
            <a:solidFill>
              <a:schemeClr val="tx1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w="165100" prst="coolSlant"/>
            <a:contourClr>
              <a:srgbClr val="C0C0C0"/>
            </a:contourClr>
          </a:sp3d>
        </p:spPr>
      </p:pic>
      <p:pic>
        <p:nvPicPr>
          <p:cNvPr id="6" name="Image 5"/>
          <p:cNvPicPr/>
          <p:nvPr/>
        </p:nvPicPr>
        <p:blipFill>
          <a:blip r:embed="rId2" cstate="print"/>
          <a:srcRect t="4687" r="70130" b="67969"/>
          <a:stretch>
            <a:fillRect/>
          </a:stretch>
        </p:blipFill>
        <p:spPr bwMode="auto">
          <a:xfrm rot="5400000">
            <a:off x="1035819" y="821513"/>
            <a:ext cx="1643074" cy="2714644"/>
          </a:xfrm>
          <a:prstGeom prst="roundRect">
            <a:avLst/>
          </a:prstGeom>
          <a:solidFill>
            <a:srgbClr val="FFFFFF"/>
          </a:solidFill>
          <a:ln w="38100" cap="sq">
            <a:solidFill>
              <a:schemeClr val="tx1"/>
            </a:solidFill>
            <a:miter lim="800000"/>
          </a:ln>
          <a:effectLst/>
        </p:spPr>
      </p:pic>
      <p:pic>
        <p:nvPicPr>
          <p:cNvPr id="7" name="Image 6"/>
          <p:cNvPicPr/>
          <p:nvPr/>
        </p:nvPicPr>
        <p:blipFill>
          <a:blip r:embed="rId2" cstate="print"/>
          <a:srcRect l="66234" t="2343" r="9091" b="60938"/>
          <a:stretch>
            <a:fillRect/>
          </a:stretch>
        </p:blipFill>
        <p:spPr bwMode="auto">
          <a:xfrm rot="5400000">
            <a:off x="1071538" y="3071810"/>
            <a:ext cx="1643074" cy="2643206"/>
          </a:xfrm>
          <a:prstGeom prst="roundRect">
            <a:avLst/>
          </a:prstGeom>
          <a:solidFill>
            <a:srgbClr val="FFFFFF"/>
          </a:solidFill>
          <a:ln w="38100" cap="sq">
            <a:solidFill>
              <a:schemeClr val="tx1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w="165100" prst="coolSlant"/>
            <a:contourClr>
              <a:srgbClr val="C0C0C0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Produits fabriqués</a:t>
            </a:r>
            <a:endParaRPr lang="fr-FR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En quelques chiffres</a:t>
            </a:r>
            <a:endParaRPr lang="fr-FR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28586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bg2">
                  <a:lumMod val="20000"/>
                  <a:lumOff val="80000"/>
                </a:schemeClr>
              </a:buClr>
            </a:pPr>
            <a:r>
              <a:rPr lang="fr-F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Capital de l’entreprise : 12 200 000 €</a:t>
            </a:r>
          </a:p>
          <a:p>
            <a:pPr>
              <a:buClr>
                <a:schemeClr val="bg2">
                  <a:lumMod val="20000"/>
                  <a:lumOff val="80000"/>
                </a:schemeClr>
              </a:buClr>
            </a:pPr>
            <a:endParaRPr lang="fr-FR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bg2">
                  <a:lumMod val="20000"/>
                  <a:lumOff val="80000"/>
                </a:schemeClr>
              </a:buClr>
            </a:pPr>
            <a:r>
              <a:rPr lang="fr-F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Chiffre d’affaires : 176 000 </a:t>
            </a:r>
            <a:r>
              <a:rPr lang="fr-FR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000</a:t>
            </a:r>
            <a:r>
              <a:rPr lang="fr-F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€</a:t>
            </a:r>
          </a:p>
          <a:p>
            <a:pPr>
              <a:buClr>
                <a:schemeClr val="bg2">
                  <a:lumMod val="20000"/>
                  <a:lumOff val="80000"/>
                </a:schemeClr>
              </a:buClr>
            </a:pPr>
            <a:endParaRPr lang="fr-FR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>
              <a:buClr>
                <a:schemeClr val="bg2">
                  <a:lumMod val="20000"/>
                  <a:lumOff val="80000"/>
                </a:schemeClr>
              </a:buClr>
            </a:pPr>
            <a:r>
              <a:rPr lang="fr-F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Effectifs ( au 31/12/07):  817 employés</a:t>
            </a:r>
          </a:p>
          <a:p>
            <a:pPr>
              <a:buClr>
                <a:schemeClr val="bg2">
                  <a:lumMod val="20000"/>
                  <a:lumOff val="80000"/>
                </a:schemeClr>
              </a:buClr>
            </a:pPr>
            <a:endParaRPr lang="fr-FR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Clr>
                <a:schemeClr val="bg2">
                  <a:lumMod val="20000"/>
                  <a:lumOff val="80000"/>
                </a:schemeClr>
              </a:buClr>
            </a:pPr>
            <a:r>
              <a:rPr lang="fr-F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Production journalière: 1600 boîtes par jour</a:t>
            </a:r>
          </a:p>
          <a:p>
            <a:pPr>
              <a:buClr>
                <a:schemeClr val="bg2">
                  <a:lumMod val="20000"/>
                  <a:lumOff val="80000"/>
                </a:schemeClr>
              </a:buClr>
            </a:pPr>
            <a:endParaRPr lang="fr-FR" sz="2800" b="1" dirty="0" smtClean="0">
              <a:solidFill>
                <a:schemeClr val="tx1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bg2">
                  <a:lumMod val="20000"/>
                  <a:lumOff val="80000"/>
                </a:schemeClr>
              </a:buClr>
            </a:pPr>
            <a:endParaRPr lang="fr-FR" sz="2800" b="1" dirty="0" smtClean="0">
              <a:solidFill>
                <a:schemeClr val="tx1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bg2">
                  <a:lumMod val="20000"/>
                  <a:lumOff val="80000"/>
                </a:schemeClr>
              </a:buClr>
            </a:pPr>
            <a:endParaRPr lang="fr-FR" sz="2800" b="1" dirty="0">
              <a:solidFill>
                <a:schemeClr val="tx1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928934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Présentation du projet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Présentation du projet</a:t>
            </a:r>
            <a:endParaRPr lang="fr-FR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92867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 smtClean="0"/>
              <a:t>Objectif 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285992"/>
            <a:ext cx="3143272" cy="407865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sp>
        <p:nvSpPr>
          <p:cNvPr id="8" name="ZoneTexte 7"/>
          <p:cNvSpPr txBox="1"/>
          <p:nvPr/>
        </p:nvSpPr>
        <p:spPr>
          <a:xfrm>
            <a:off x="0" y="2571744"/>
            <a:ext cx="5000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Reproduire l’environnement de l ’OP 115</a:t>
            </a:r>
            <a:endParaRPr lang="fr-FR" b="1" dirty="0"/>
          </a:p>
        </p:txBody>
      </p:sp>
      <p:sp>
        <p:nvSpPr>
          <p:cNvPr id="9" name="Rectangle 8"/>
          <p:cNvSpPr/>
          <p:nvPr/>
        </p:nvSpPr>
        <p:spPr>
          <a:xfrm>
            <a:off x="0" y="3143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dirty="0" smtClean="0">
                <a:cs typeface="Arial" pitchFamily="34" charset="0"/>
              </a:rPr>
              <a:t>Permettre le montage et démontage des modules de pose rondelle</a:t>
            </a:r>
            <a:endParaRPr lang="fr-FR" b="1" dirty="0"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4143380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Faciliter les différents réglages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8596" y="1571612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 smtClean="0"/>
              <a:t>Réaliser un banc de réglage, pour l’OP115 afin :</a:t>
            </a:r>
            <a:endParaRPr lang="fr-FR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Technique">
  <a:themeElements>
    <a:clrScheme name="Technique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que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que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1233</TotalTime>
  <Words>687</Words>
  <Application>Microsoft Office PowerPoint</Application>
  <PresentationFormat>Affichage à l'écran (4:3)</PresentationFormat>
  <Paragraphs>251</Paragraphs>
  <Slides>35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37" baseType="lpstr">
      <vt:lpstr>Technique</vt:lpstr>
      <vt:lpstr>Visio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</vt:vector>
  </TitlesOfParts>
  <Company>Windows-Trust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Enigma</dc:creator>
  <cp:lastModifiedBy>mai</cp:lastModifiedBy>
  <cp:revision>119</cp:revision>
  <dcterms:created xsi:type="dcterms:W3CDTF">2009-06-14T14:33:41Z</dcterms:created>
  <dcterms:modified xsi:type="dcterms:W3CDTF">2009-06-17T12:41:38Z</dcterms:modified>
</cp:coreProperties>
</file>