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73" r:id="rId14"/>
    <p:sldId id="269" r:id="rId15"/>
    <p:sldId id="270" r:id="rId16"/>
    <p:sldId id="271" r:id="rId17"/>
    <p:sldId id="274" r:id="rId18"/>
    <p:sldId id="279" r:id="rId19"/>
    <p:sldId id="275" r:id="rId20"/>
    <p:sldId id="276" r:id="rId21"/>
    <p:sldId id="277" r:id="rId22"/>
    <p:sldId id="280" r:id="rId23"/>
    <p:sldId id="278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84" autoAdjust="0"/>
    <p:restoredTop sz="94660"/>
  </p:normalViewPr>
  <p:slideViewPr>
    <p:cSldViewPr>
      <p:cViewPr>
        <p:scale>
          <a:sx n="110" d="100"/>
          <a:sy n="110" d="100"/>
        </p:scale>
        <p:origin x="9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139C9-8A29-4866-9390-CC685E39433A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07AA9-66FC-426E-B89D-464F5A39937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2EDA2-28A8-4489-BB7A-2C35E71CD920}" type="datetimeFigureOut">
              <a:rPr lang="fr-FR" smtClean="0"/>
              <a:pPr/>
              <a:t>18/02/2009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C894-DA11-4381-AA44-A0F44B072E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31352" y="0"/>
            <a:ext cx="241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2TSMAI</a:t>
            </a:r>
            <a:endParaRPr lang="fr-F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55915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CUVILLIER Maxime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14480" y="857232"/>
            <a:ext cx="6227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Soutenance De Stage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150114"/>
            <a:ext cx="31582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fr-FR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Session 2009</a:t>
            </a:r>
            <a:endParaRPr lang="fr-FR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24438" y="5534561"/>
            <a:ext cx="47195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fr-FR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Lycée Carnot</a:t>
            </a:r>
          </a:p>
          <a:p>
            <a:pPr algn="r"/>
            <a:r>
              <a:rPr lang="fr-FR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Bruay-la-Buissière</a:t>
            </a:r>
            <a:endParaRPr lang="fr-FR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85918" y="0"/>
            <a:ext cx="72858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Présentation de l’entreprise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43042" y="2214554"/>
            <a:ext cx="2751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cs typeface="Arial" pitchFamily="34" charset="0"/>
              </a:rPr>
              <a:t> Historique</a:t>
            </a:r>
            <a:endParaRPr lang="fr-FR" sz="4000" dirty="0"/>
          </a:p>
        </p:txBody>
      </p:sp>
      <p:sp>
        <p:nvSpPr>
          <p:cNvPr id="8" name="Rectangle 7"/>
          <p:cNvSpPr/>
          <p:nvPr/>
        </p:nvSpPr>
        <p:spPr>
          <a:xfrm>
            <a:off x="2786050" y="3143248"/>
            <a:ext cx="34338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4000" b="1" dirty="0" smtClean="0">
                <a:cs typeface="Arial" pitchFamily="34" charset="0"/>
              </a:rPr>
              <a:t>Implantation </a:t>
            </a:r>
            <a:endParaRPr lang="fr-FR" sz="4000" dirty="0"/>
          </a:p>
        </p:txBody>
      </p:sp>
      <p:sp>
        <p:nvSpPr>
          <p:cNvPr id="9" name="ZoneTexte 8"/>
          <p:cNvSpPr txBox="1"/>
          <p:nvPr/>
        </p:nvSpPr>
        <p:spPr>
          <a:xfrm>
            <a:off x="3714744" y="4143380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/>
              <a:t> Quelques chiffres</a:t>
            </a:r>
            <a:endParaRPr lang="fr-FR" sz="4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28391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Historique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857364"/>
            <a:ext cx="4910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1960</a:t>
            </a:r>
            <a:r>
              <a:rPr lang="fr-FR" sz="2400" dirty="0" smtClean="0"/>
              <a:t> : </a:t>
            </a:r>
            <a:r>
              <a:rPr lang="fr-FR" sz="2400" b="1" dirty="0" err="1" smtClean="0"/>
              <a:t>Firestone</a:t>
            </a:r>
            <a:r>
              <a:rPr lang="fr-FR" sz="2400" dirty="0" smtClean="0"/>
              <a:t> s’implante à Béthune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0" y="3786190"/>
            <a:ext cx="6751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1991</a:t>
            </a:r>
            <a:r>
              <a:rPr lang="fr-FR" sz="2400" dirty="0" smtClean="0"/>
              <a:t> : L’usine produit son premier pneu </a:t>
            </a:r>
            <a:r>
              <a:rPr lang="fr-FR" sz="2400" b="1" dirty="0" err="1" smtClean="0"/>
              <a:t>Bridgestone</a:t>
            </a:r>
            <a:endParaRPr lang="fr-FR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0" y="4681847"/>
            <a:ext cx="5092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1997</a:t>
            </a:r>
            <a:r>
              <a:rPr lang="fr-FR" sz="2400" dirty="0" smtClean="0"/>
              <a:t> : L’usine produit 24h/24  7jours/7 </a:t>
            </a:r>
            <a:endParaRPr lang="fr-FR" sz="2400" dirty="0"/>
          </a:p>
        </p:txBody>
      </p:sp>
      <p:sp>
        <p:nvSpPr>
          <p:cNvPr id="10" name="Rectangle 9"/>
          <p:cNvSpPr/>
          <p:nvPr/>
        </p:nvSpPr>
        <p:spPr>
          <a:xfrm>
            <a:off x="0" y="266944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1990</a:t>
            </a:r>
            <a:r>
              <a:rPr lang="fr-FR" sz="2400" dirty="0" smtClean="0"/>
              <a:t>  : L’usine s’agrandie afin de produire des pneus hautes 	performances</a:t>
            </a:r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55721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2008</a:t>
            </a:r>
            <a:r>
              <a:rPr lang="fr-FR" sz="2400" dirty="0" smtClean="0"/>
              <a:t> : L’usine s’agrandie afin de produire des pneus 4x4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28391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Historique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785918" y="857232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/>
              <a:t>Evolution de la production : </a:t>
            </a:r>
            <a:endParaRPr lang="fr-FR" sz="2400" b="1" u="sng" dirty="0"/>
          </a:p>
        </p:txBody>
      </p:sp>
      <p:sp>
        <p:nvSpPr>
          <p:cNvPr id="6" name="Flèche droite 5"/>
          <p:cNvSpPr/>
          <p:nvPr/>
        </p:nvSpPr>
        <p:spPr>
          <a:xfrm>
            <a:off x="214282" y="3429000"/>
            <a:ext cx="8786874" cy="128588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Right"/>
              <a:lightRig rig="threePt" dir="t"/>
            </a:scene3d>
          </a:bodyPr>
          <a:lstStyle/>
          <a:p>
            <a:pPr algn="ctr"/>
            <a:endParaRPr lang="fr-FR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099" name="Picture 3" descr="C:\Documents and Settings\Administrateur\Bureau\Bureau\STAGE2\STAGE\Camionnett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071810"/>
            <a:ext cx="484187" cy="69215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eur\Bureau\Bureau\STAGE2\STAGE\Tourism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071810"/>
            <a:ext cx="447675" cy="692150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214282" y="378619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1960</a:t>
            </a:r>
            <a:endParaRPr lang="fr-FR" sz="24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-571536" y="2068289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Tourisme</a:t>
            </a:r>
          </a:p>
          <a:p>
            <a:pPr algn="ctr"/>
            <a:r>
              <a:rPr lang="fr-FR" b="1" dirty="0" smtClean="0"/>
              <a:t>Camionnette</a:t>
            </a:r>
            <a:endParaRPr lang="fr-FR" b="1" dirty="0"/>
          </a:p>
        </p:txBody>
      </p:sp>
      <p:pic>
        <p:nvPicPr>
          <p:cNvPr id="4101" name="Picture 5" descr="C:\Documents and Settings\Administrateur\Bureau\Bureau\STAGE2\STAGE\Poid Lourd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5362" y="2928934"/>
            <a:ext cx="635002" cy="838202"/>
          </a:xfrm>
          <a:prstGeom prst="rect">
            <a:avLst/>
          </a:prstGeom>
          <a:noFill/>
        </p:spPr>
      </p:pic>
      <p:pic>
        <p:nvPicPr>
          <p:cNvPr id="4102" name="Picture 6" descr="C:\Documents and Settings\Administrateur\Bureau\Bureau\STAGE2\STAGE\Agraire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0885" y="2786058"/>
            <a:ext cx="559545" cy="1000132"/>
          </a:xfrm>
          <a:prstGeom prst="rect">
            <a:avLst/>
          </a:prstGeom>
          <a:noFill/>
        </p:spPr>
      </p:pic>
      <p:sp>
        <p:nvSpPr>
          <p:cNvPr id="16" name="ZoneTexte 15"/>
          <p:cNvSpPr txBox="1"/>
          <p:nvPr/>
        </p:nvSpPr>
        <p:spPr>
          <a:xfrm>
            <a:off x="1500166" y="378619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1974</a:t>
            </a:r>
            <a:endParaRPr lang="fr-FR" sz="24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1071538" y="1571612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Tourisme</a:t>
            </a:r>
          </a:p>
          <a:p>
            <a:pPr algn="ctr"/>
            <a:r>
              <a:rPr lang="fr-FR" b="1" dirty="0" smtClean="0"/>
              <a:t>Camionnette</a:t>
            </a:r>
            <a:br>
              <a:rPr lang="fr-FR" b="1" dirty="0" smtClean="0"/>
            </a:br>
            <a:r>
              <a:rPr lang="fr-FR" b="1" dirty="0" smtClean="0"/>
              <a:t>Poids Lourd</a:t>
            </a:r>
            <a:br>
              <a:rPr lang="fr-FR" b="1" dirty="0" smtClean="0"/>
            </a:br>
            <a:r>
              <a:rPr lang="fr-FR" b="1" dirty="0" smtClean="0"/>
              <a:t>Agraire</a:t>
            </a:r>
            <a:endParaRPr lang="fr-FR" b="1" dirty="0"/>
          </a:p>
        </p:txBody>
      </p:sp>
      <p:pic>
        <p:nvPicPr>
          <p:cNvPr id="20" name="Picture 3" descr="C:\Documents and Settings\Administrateur\Bureau\Bureau\STAGE2\STAGE\Camionnett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071810"/>
            <a:ext cx="484187" cy="692150"/>
          </a:xfrm>
          <a:prstGeom prst="rect">
            <a:avLst/>
          </a:prstGeom>
          <a:noFill/>
        </p:spPr>
      </p:pic>
      <p:pic>
        <p:nvPicPr>
          <p:cNvPr id="21" name="Picture 4" descr="C:\Documents and Settings\Administrateur\Bureau\Bureau\STAGE2\STAGE\Tourism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1119" y="3071810"/>
            <a:ext cx="447675" cy="692150"/>
          </a:xfrm>
          <a:prstGeom prst="rect">
            <a:avLst/>
          </a:prstGeom>
          <a:noFill/>
        </p:spPr>
      </p:pic>
      <p:pic>
        <p:nvPicPr>
          <p:cNvPr id="23" name="Picture 4" descr="C:\Documents and Settings\Administrateur\Bureau\Bureau\STAGE2\STAGE\Tourism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71810"/>
            <a:ext cx="447675" cy="692150"/>
          </a:xfrm>
          <a:prstGeom prst="rect">
            <a:avLst/>
          </a:prstGeom>
          <a:noFill/>
        </p:spPr>
      </p:pic>
      <p:sp>
        <p:nvSpPr>
          <p:cNvPr id="24" name="ZoneTexte 23"/>
          <p:cNvSpPr txBox="1"/>
          <p:nvPr/>
        </p:nvSpPr>
        <p:spPr>
          <a:xfrm>
            <a:off x="3428992" y="378619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1987</a:t>
            </a:r>
            <a:endParaRPr lang="fr-FR" sz="2400" b="1" dirty="0"/>
          </a:p>
        </p:txBody>
      </p:sp>
      <p:pic>
        <p:nvPicPr>
          <p:cNvPr id="26" name="Picture 4" descr="C:\Documents and Settings\Administrateur\Bureau\Bureau\STAGE2\STAGE\Tourism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837" y="3071810"/>
            <a:ext cx="447675" cy="692150"/>
          </a:xfrm>
          <a:prstGeom prst="rect">
            <a:avLst/>
          </a:prstGeom>
          <a:noFill/>
        </p:spPr>
      </p:pic>
      <p:pic>
        <p:nvPicPr>
          <p:cNvPr id="4103" name="Picture 7" descr="C:\Documents and Settings\Administrateur\Bureau\Bureau\STAGE2\STAGE\Haute Performance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071810"/>
            <a:ext cx="491018" cy="679446"/>
          </a:xfrm>
          <a:prstGeom prst="rect">
            <a:avLst/>
          </a:prstGeom>
          <a:noFill/>
        </p:spPr>
      </p:pic>
      <p:sp>
        <p:nvSpPr>
          <p:cNvPr id="28" name="ZoneTexte 27"/>
          <p:cNvSpPr txBox="1"/>
          <p:nvPr/>
        </p:nvSpPr>
        <p:spPr>
          <a:xfrm>
            <a:off x="3143240" y="248816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Tourisme</a:t>
            </a:r>
            <a:endParaRPr lang="fr-FR" b="1" dirty="0" smtClean="0"/>
          </a:p>
        </p:txBody>
      </p:sp>
      <p:sp>
        <p:nvSpPr>
          <p:cNvPr id="29" name="ZoneTexte 28"/>
          <p:cNvSpPr txBox="1"/>
          <p:nvPr/>
        </p:nvSpPr>
        <p:spPr>
          <a:xfrm>
            <a:off x="5429256" y="378619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1991</a:t>
            </a:r>
            <a:endParaRPr lang="fr-FR" sz="2400" b="1" dirty="0"/>
          </a:p>
        </p:txBody>
      </p:sp>
      <p:sp>
        <p:nvSpPr>
          <p:cNvPr id="30" name="ZoneTexte 29"/>
          <p:cNvSpPr txBox="1"/>
          <p:nvPr/>
        </p:nvSpPr>
        <p:spPr>
          <a:xfrm>
            <a:off x="4857752" y="2354041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Tourisme</a:t>
            </a:r>
          </a:p>
          <a:p>
            <a:pPr algn="ctr"/>
            <a:r>
              <a:rPr lang="fr-FR" b="1" dirty="0" smtClean="0"/>
              <a:t>Hautes </a:t>
            </a:r>
            <a:r>
              <a:rPr lang="fr-FR" b="1" dirty="0" smtClean="0"/>
              <a:t>Performances</a:t>
            </a:r>
            <a:endParaRPr lang="fr-FR" b="1" dirty="0"/>
          </a:p>
        </p:txBody>
      </p:sp>
      <p:pic>
        <p:nvPicPr>
          <p:cNvPr id="32" name="Picture 4" descr="C:\Documents and Settings\Administrateur\Bureau\Bureau\STAGE2\STAGE\Tourism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714620"/>
            <a:ext cx="447675" cy="692150"/>
          </a:xfrm>
          <a:prstGeom prst="rect">
            <a:avLst/>
          </a:prstGeom>
          <a:noFill/>
        </p:spPr>
      </p:pic>
      <p:pic>
        <p:nvPicPr>
          <p:cNvPr id="33" name="Picture 7" descr="C:\Documents and Settings\Administrateur\Bureau\Bureau\STAGE2\STAGE\Haute Performance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26395" y="2714620"/>
            <a:ext cx="491018" cy="679446"/>
          </a:xfrm>
          <a:prstGeom prst="rect">
            <a:avLst/>
          </a:prstGeom>
          <a:noFill/>
        </p:spPr>
      </p:pic>
      <p:pic>
        <p:nvPicPr>
          <p:cNvPr id="4104" name="Picture 8" descr="C:\Documents and Settings\Administrateur\Bureau\Bureau\STAGE2\STAGE\4x4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61377" y="2714620"/>
            <a:ext cx="493712" cy="692150"/>
          </a:xfrm>
          <a:prstGeom prst="rect">
            <a:avLst/>
          </a:prstGeom>
          <a:noFill/>
        </p:spPr>
      </p:pic>
      <p:sp>
        <p:nvSpPr>
          <p:cNvPr id="38" name="ZoneTexte 37"/>
          <p:cNvSpPr txBox="1"/>
          <p:nvPr/>
        </p:nvSpPr>
        <p:spPr>
          <a:xfrm>
            <a:off x="6715140" y="1648414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Tourisme</a:t>
            </a:r>
          </a:p>
          <a:p>
            <a:pPr algn="ctr"/>
            <a:r>
              <a:rPr lang="fr-FR" b="1" dirty="0" smtClean="0"/>
              <a:t>Hautes </a:t>
            </a:r>
            <a:r>
              <a:rPr lang="fr-FR" b="1" dirty="0" smtClean="0"/>
              <a:t>Performances</a:t>
            </a:r>
            <a:br>
              <a:rPr lang="fr-FR" b="1" dirty="0" smtClean="0"/>
            </a:br>
            <a:r>
              <a:rPr lang="fr-FR" b="1" dirty="0" smtClean="0"/>
              <a:t>4x4</a:t>
            </a:r>
            <a:endParaRPr lang="fr-FR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7429520" y="378619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2009</a:t>
            </a:r>
            <a:endParaRPr lang="fr-FR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0" grpId="0"/>
      <p:bldP spid="11" grpId="0"/>
      <p:bldP spid="16" grpId="0"/>
      <p:bldP spid="17" grpId="0"/>
      <p:bldP spid="24" grpId="0"/>
      <p:bldP spid="28" grpId="0"/>
      <p:bldP spid="29" grpId="0"/>
      <p:bldP spid="30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3903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Implantation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3" descr="C:\Documents and Settings\Administrateur\Bureau\Bureau\STAGE2\STAGE\usine bethun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4555493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785926"/>
            <a:ext cx="3736972" cy="37369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3903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Implantation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99" name="Picture 27" descr="C:\Documents and Settings\Administrateur\Bureau\Bureau\STAGE2\STAGE\Imag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71678"/>
            <a:ext cx="6753225" cy="3181350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1214414" y="5429264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Superficie totale de 35 Ha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5284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Quelques Chiffres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214414" y="1928802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800" dirty="0" smtClean="0"/>
              <a:t> 1450 Salariés</a:t>
            </a:r>
            <a:endParaRPr lang="fr-FR"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428860" y="2857496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800" dirty="0" smtClean="0"/>
              <a:t> 25000 Pneus/Jours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071802" y="3786190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800" dirty="0" smtClean="0"/>
              <a:t> Chiffre d’affaires : 412 000 </a:t>
            </a:r>
            <a:r>
              <a:rPr lang="fr-FR" sz="2800" dirty="0" err="1" smtClean="0"/>
              <a:t>000</a:t>
            </a:r>
            <a:r>
              <a:rPr lang="fr-FR" sz="2800" dirty="0" smtClean="0"/>
              <a:t> €</a:t>
            </a:r>
            <a:endParaRPr lang="fr-FR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5918" y="0"/>
            <a:ext cx="4469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Projet de stage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643042" y="1285860"/>
            <a:ext cx="72866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Mon projet de stage consisté à concevoir un livret de maintenance préventive pour les nouvelles presse de la ligne de production G </a:t>
            </a:r>
            <a:endParaRPr lang="fr-FR" sz="2800" dirty="0"/>
          </a:p>
        </p:txBody>
      </p:sp>
      <p:sp>
        <p:nvSpPr>
          <p:cNvPr id="5" name="Rectangle 4"/>
          <p:cNvSpPr/>
          <p:nvPr/>
        </p:nvSpPr>
        <p:spPr>
          <a:xfrm>
            <a:off x="1000100" y="3071810"/>
            <a:ext cx="5892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/>
              <a:t> Présentation de la presse</a:t>
            </a:r>
          </a:p>
        </p:txBody>
      </p:sp>
      <p:sp>
        <p:nvSpPr>
          <p:cNvPr id="6" name="Rectangle 5"/>
          <p:cNvSpPr/>
          <p:nvPr/>
        </p:nvSpPr>
        <p:spPr>
          <a:xfrm>
            <a:off x="3286116" y="4071942"/>
            <a:ext cx="4043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/>
              <a:t> Fonctionnement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63353" y="5000636"/>
            <a:ext cx="72806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/>
              <a:t> Liste des points de lubrification </a:t>
            </a:r>
            <a:endParaRPr lang="fr-FR" sz="4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6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02671" y="0"/>
            <a:ext cx="7412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Présentation de la presse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9" descr="DSCF16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1195" y="1523996"/>
            <a:ext cx="3303681" cy="4405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ZoneTexte 5"/>
          <p:cNvSpPr txBox="1"/>
          <p:nvPr/>
        </p:nvSpPr>
        <p:spPr>
          <a:xfrm>
            <a:off x="857224" y="207167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7" name="Picture 13" descr="DSCF17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00108"/>
            <a:ext cx="3714776" cy="49530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ZoneTexte 7"/>
          <p:cNvSpPr txBox="1"/>
          <p:nvPr/>
        </p:nvSpPr>
        <p:spPr>
          <a:xfrm>
            <a:off x="1214414" y="600076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Partie </a:t>
            </a:r>
            <a:r>
              <a:rPr lang="fr-FR" b="1" dirty="0" err="1" smtClean="0"/>
              <a:t>Curing</a:t>
            </a:r>
            <a:r>
              <a:rPr lang="fr-FR" b="1" dirty="0" smtClean="0"/>
              <a:t> </a:t>
            </a:r>
            <a:r>
              <a:rPr lang="fr-FR" b="1" dirty="0" err="1" smtClean="0"/>
              <a:t>Press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5143504" y="600076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Partie PCI</a:t>
            </a:r>
            <a:endParaRPr lang="fr-F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DSCF1772 resize"/>
          <p:cNvPicPr>
            <a:picLocks noChangeAspect="1" noChangeArrowheads="1"/>
          </p:cNvPicPr>
          <p:nvPr/>
        </p:nvPicPr>
        <p:blipFill>
          <a:blip r:embed="rId2"/>
          <a:srcRect l="6671" t="14764" r="4761" b="22256"/>
          <a:stretch>
            <a:fillRect/>
          </a:stretch>
        </p:blipFill>
        <p:spPr bwMode="auto">
          <a:xfrm>
            <a:off x="3412025" y="1857364"/>
            <a:ext cx="5589131" cy="29816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785918" y="0"/>
            <a:ext cx="4917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Fonctionnement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14282" y="2214554"/>
            <a:ext cx="3000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Le système hydraulique permet de transmettre les mouvements mécaniques   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4917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Fonctionnement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Image 4" descr="DSCF1617"/>
          <p:cNvPicPr/>
          <p:nvPr/>
        </p:nvPicPr>
        <p:blipFill>
          <a:blip r:embed="rId2" cstate="print"/>
          <a:srcRect b="3242"/>
          <a:stretch>
            <a:fillRect/>
          </a:stretch>
        </p:blipFill>
        <p:spPr bwMode="auto">
          <a:xfrm>
            <a:off x="4357686" y="855863"/>
            <a:ext cx="4486274" cy="5787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ZoneTexte 5"/>
          <p:cNvSpPr txBox="1"/>
          <p:nvPr/>
        </p:nvSpPr>
        <p:spPr>
          <a:xfrm>
            <a:off x="71438" y="2157233"/>
            <a:ext cx="4071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La partie </a:t>
            </a:r>
            <a:r>
              <a:rPr lang="fr-FR" sz="2400" dirty="0" err="1" smtClean="0"/>
              <a:t>Curing</a:t>
            </a:r>
            <a:r>
              <a:rPr lang="fr-FR" sz="2400" dirty="0" smtClean="0"/>
              <a:t> </a:t>
            </a:r>
            <a:r>
              <a:rPr lang="fr-FR" sz="2400" dirty="0" err="1" smtClean="0"/>
              <a:t>Press</a:t>
            </a:r>
            <a:r>
              <a:rPr lang="fr-FR" sz="2400" dirty="0" smtClean="0"/>
              <a:t> Intervient avant la cuisson du pneumatique 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5918" y="0"/>
            <a:ext cx="33710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Introduction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8662" y="1571612"/>
            <a:ext cx="821533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>
                <a:cs typeface="Arial" pitchFamily="34" charset="0"/>
              </a:rPr>
              <a:t>Dans le cadre de ma formation au BTS MAI, j’ai effectué une période de stage en entreprise.</a:t>
            </a:r>
          </a:p>
          <a:p>
            <a:pPr marL="342900" lvl="1" indent="-342900" algn="just">
              <a:buClr>
                <a:schemeClr val="hlink"/>
              </a:buClr>
              <a:defRPr/>
            </a:pPr>
            <a:endParaRPr lang="fr-FR" sz="2800" b="1" dirty="0" smtClean="0">
              <a:cs typeface="Arial" pitchFamily="34" charset="0"/>
            </a:endParaRPr>
          </a:p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>
                <a:cs typeface="Arial" pitchFamily="34" charset="0"/>
              </a:rPr>
              <a:t>Cette période de formation  s’est déroulé dans l’entreprise </a:t>
            </a:r>
            <a:r>
              <a:rPr lang="fr-FR" sz="2800" b="1" dirty="0" err="1" smtClean="0">
                <a:cs typeface="Arial" pitchFamily="34" charset="0"/>
              </a:rPr>
              <a:t>Bridgestone</a:t>
            </a:r>
            <a:r>
              <a:rPr lang="fr-FR" sz="2800" b="1" dirty="0" smtClean="0">
                <a:cs typeface="Arial" pitchFamily="34" charset="0"/>
              </a:rPr>
              <a:t> située à Béthune durant la période du 26 Mai au 4 Juillet</a:t>
            </a:r>
          </a:p>
          <a:p>
            <a:pPr marL="342900" lvl="1" indent="-342900" algn="just">
              <a:buClr>
                <a:schemeClr val="hlink"/>
              </a:buClr>
              <a:defRPr/>
            </a:pPr>
            <a:endParaRPr lang="fr-FR" sz="26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4917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Fonctionnement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13" descr="DSCF17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071546"/>
            <a:ext cx="4105275" cy="5473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6" descr="DSCF1771"/>
          <p:cNvPicPr>
            <a:picLocks noChangeAspect="1" noChangeArrowheads="1"/>
          </p:cNvPicPr>
          <p:nvPr/>
        </p:nvPicPr>
        <p:blipFill>
          <a:blip r:embed="rId3" cstate="print"/>
          <a:srcRect r="45424"/>
          <a:stretch>
            <a:fillRect/>
          </a:stretch>
        </p:blipFill>
        <p:spPr bwMode="auto">
          <a:xfrm>
            <a:off x="4714876" y="1071546"/>
            <a:ext cx="3983037" cy="5472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142876" y="2071678"/>
            <a:ext cx="4071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La partie PCI Intervient après la cuisson du pneumatique 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6494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Points de lubrification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1080" descr="Tableau point de lubrificatio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7319" y="1500174"/>
            <a:ext cx="7817294" cy="47371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4752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Réserve d’huile 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211638" y="1773238"/>
            <a:ext cx="4667250" cy="1503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Huile hydraulique</a:t>
            </a:r>
            <a:r>
              <a:rPr lang="fr-FR" dirty="0">
                <a:hlinkClick r:id="rId2" action="ppaction://hlinksldjump"/>
              </a:rPr>
              <a:t/>
            </a:r>
            <a:br>
              <a:rPr lang="fr-FR" dirty="0">
                <a:hlinkClick r:id="rId2" action="ppaction://hlinksldjump"/>
              </a:rPr>
            </a:br>
            <a:r>
              <a:rPr lang="fr-FR" u="sng" dirty="0"/>
              <a:t>Méthode de lubrification:</a:t>
            </a:r>
            <a:r>
              <a:rPr lang="fr-FR" dirty="0"/>
              <a:t> A partir du port de </a:t>
            </a:r>
            <a:br>
              <a:rPr lang="fr-FR" dirty="0"/>
            </a:br>
            <a:r>
              <a:rPr lang="fr-FR" dirty="0"/>
              <a:t>remplissage d'huile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800 L</a:t>
            </a:r>
            <a:br>
              <a:rPr lang="fr-FR" dirty="0"/>
            </a:br>
            <a:r>
              <a:rPr lang="fr-FR" u="sng" dirty="0"/>
              <a:t>Température mesurée :</a:t>
            </a:r>
            <a:endParaRPr lang="fr-FR" dirty="0"/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4211638" y="3413125"/>
            <a:ext cx="4681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 dirty="0"/>
              <a:t>Contient l’huile du système hydraulique</a:t>
            </a:r>
          </a:p>
        </p:txBody>
      </p:sp>
      <p:pic>
        <p:nvPicPr>
          <p:cNvPr id="5122" name="Picture 2" descr="C:\Documents and Settings\Administrateur\Bureau\Bureau\STAGE2\STAGE\Image3_filter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857364"/>
            <a:ext cx="2466975" cy="353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67062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Guide de logement du </a:t>
            </a:r>
          </a:p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Moule supérieur 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3" descr="DSCF1603"/>
          <p:cNvPicPr>
            <a:picLocks noChangeAspect="1" noChangeArrowheads="1"/>
          </p:cNvPicPr>
          <p:nvPr/>
        </p:nvPicPr>
        <p:blipFill>
          <a:blip r:embed="rId2" cstate="print"/>
          <a:srcRect l="6316" r="28183" b="20164"/>
          <a:stretch>
            <a:fillRect/>
          </a:stretch>
        </p:blipFill>
        <p:spPr bwMode="auto">
          <a:xfrm>
            <a:off x="857225" y="1714487"/>
            <a:ext cx="2922654" cy="4731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427538" y="1781175"/>
            <a:ext cx="4413250" cy="1503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50.5°</a:t>
            </a: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786182" y="4500570"/>
            <a:ext cx="535781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dirty="0"/>
              <a:t>Permet de bloquer le moule supérieur lorsque celui-ci est en positions haute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2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7292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LM guide de chargement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5" descr="3_LM guide de chargement c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2839539" cy="4597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745011" y="1775735"/>
            <a:ext cx="3637639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45°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3929058" y="3786190"/>
            <a:ext cx="52149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/>
              <a:t>Permet la monter et la descente des deux chaussures de chargement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786314" y="1714488"/>
            <a:ext cx="3977729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Brosse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34.5°</a:t>
            </a: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4857752" y="3786190"/>
            <a:ext cx="395912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fr-FR" sz="2400" dirty="0"/>
              <a:t>Règle la hauteur du moule </a:t>
            </a:r>
          </a:p>
        </p:txBody>
      </p:sp>
      <p:pic>
        <p:nvPicPr>
          <p:cNvPr id="7" name="Image 6" descr="Image4_filter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574" y="1571612"/>
            <a:ext cx="326611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1785918" y="0"/>
            <a:ext cx="709816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Tige filetée permettant </a:t>
            </a:r>
          </a:p>
          <a:p>
            <a:r>
              <a:rPr lang="fr-F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d’ajuster la hauteur du moule</a:t>
            </a:r>
            <a:endParaRPr lang="fr-F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4_Sabot de chargement surface glissante et partie en mouvement CUT"/>
          <p:cNvPicPr>
            <a:picLocks noChangeAspect="1" noChangeArrowheads="1"/>
          </p:cNvPicPr>
          <p:nvPr/>
        </p:nvPicPr>
        <p:blipFill>
          <a:blip r:embed="rId2"/>
          <a:srcRect l="40697" t="10764" r="-99" b="-363"/>
          <a:stretch>
            <a:fillRect/>
          </a:stretch>
        </p:blipFill>
        <p:spPr bwMode="auto">
          <a:xfrm>
            <a:off x="142844" y="2143117"/>
            <a:ext cx="4161192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4572000" y="1643050"/>
            <a:ext cx="4307846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Couche de </a:t>
            </a:r>
            <a:r>
              <a:rPr lang="fr-FR" dirty="0" err="1">
                <a:hlinkClick r:id="rId3" action="ppaction://hlinksldjump" tooltip="Définition"/>
              </a:rPr>
              <a:t>Molybdenum</a:t>
            </a:r>
            <a:r>
              <a:rPr lang="fr-FR" dirty="0"/>
              <a:t/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Brosse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33°</a:t>
            </a:r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500562" y="3714752"/>
            <a:ext cx="4610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 dirty="0"/>
              <a:t>Prend le pneumatique sur la table rotative et le dépose dans le moule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1785918" y="0"/>
            <a:ext cx="6298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Sabot de chargement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4572000" y="2500306"/>
            <a:ext cx="4413250" cy="1503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56.5°</a:t>
            </a: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4679950" y="4643446"/>
            <a:ext cx="4464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 dirty="0"/>
              <a:t>Permet la monter et la descente des deux sabots de déchargement</a:t>
            </a:r>
          </a:p>
        </p:txBody>
      </p:sp>
      <p:pic>
        <p:nvPicPr>
          <p:cNvPr id="6146" name="Picture 2" descr="C:\Documents and Settings\Administrateur\Bureau\Bureau\STAGE2\STAGE\Image5_filter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3529310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1785918" y="0"/>
            <a:ext cx="71397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LM guide de déchargement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4429124" y="2071678"/>
            <a:ext cx="4307846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Couche de </a:t>
            </a:r>
            <a:r>
              <a:rPr lang="fr-FR" dirty="0" err="1">
                <a:hlinkClick r:id="rId2" action="ppaction://hlinksldjump" tooltip="Définition"/>
              </a:rPr>
              <a:t>Molybdenum</a:t>
            </a:r>
            <a:r>
              <a:rPr lang="fr-FR" dirty="0"/>
              <a:t/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Brosse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33°</a:t>
            </a: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4356100" y="3714750"/>
            <a:ext cx="46418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fr-FR" sz="2400" dirty="0"/>
              <a:t>Prend le pneumatique après refroidissement et le dépose pour l’évacuer </a:t>
            </a:r>
          </a:p>
        </p:txBody>
      </p:sp>
      <p:pic>
        <p:nvPicPr>
          <p:cNvPr id="7170" name="Picture 2" descr="C:\Documents and Settings\Administrateur\Bureau\Bureau\STAGE2\STAGE\Image6_filter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3116"/>
            <a:ext cx="4171119" cy="2587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1785918" y="0"/>
            <a:ext cx="71397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LM guide de déchargement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067175" y="1922463"/>
            <a:ext cx="4413250" cy="1503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32°</a:t>
            </a: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4067175" y="3557588"/>
            <a:ext cx="446563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fr-FR" sz="2400" dirty="0"/>
              <a:t>Monte et descend le bloqueur/</a:t>
            </a:r>
            <a:r>
              <a:rPr lang="fr-FR" sz="2400" dirty="0" err="1"/>
              <a:t>débloqueur</a:t>
            </a:r>
            <a:r>
              <a:rPr lang="fr-FR" sz="2400" dirty="0"/>
              <a:t> </a:t>
            </a:r>
          </a:p>
        </p:txBody>
      </p:sp>
      <p:pic>
        <p:nvPicPr>
          <p:cNvPr id="8194" name="Picture 2" descr="C:\Documents and Settings\Administrateur\Bureau\Bureau\STAGE2\STAGE\Image8_filter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2714644" cy="493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1785918" y="0"/>
            <a:ext cx="5991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LM guide de monter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5918" y="0"/>
            <a:ext cx="27842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Sommaire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5786" y="1714488"/>
            <a:ext cx="5537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1" indent="-342900" algn="just">
              <a:buFont typeface="Wingdings" pitchFamily="2" charset="2"/>
              <a:buChar char="§"/>
              <a:defRPr/>
            </a:pPr>
            <a:r>
              <a:rPr lang="fr-FR" sz="4000" b="1" dirty="0" smtClean="0">
                <a:cs typeface="Arial" pitchFamily="34" charset="0"/>
              </a:rPr>
              <a:t>Présentation du groupe</a:t>
            </a:r>
          </a:p>
        </p:txBody>
      </p:sp>
      <p:sp>
        <p:nvSpPr>
          <p:cNvPr id="6" name="Rectangle 5"/>
          <p:cNvSpPr/>
          <p:nvPr/>
        </p:nvSpPr>
        <p:spPr>
          <a:xfrm>
            <a:off x="2214546" y="2786058"/>
            <a:ext cx="6929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fr-FR" sz="4000" b="1" dirty="0" smtClean="0">
                <a:cs typeface="Arial" pitchFamily="34" charset="0"/>
              </a:rPr>
              <a:t>Présentation de l’entreprise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3929058" y="4006998"/>
            <a:ext cx="3706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1" indent="-342900" algn="just">
              <a:buFont typeface="Wingdings" pitchFamily="2" charset="2"/>
              <a:buChar char="§"/>
              <a:defRPr/>
            </a:pPr>
            <a:r>
              <a:rPr lang="fr-FR" sz="4000" b="1" dirty="0" smtClean="0">
                <a:cs typeface="Arial" pitchFamily="34" charset="0"/>
              </a:rPr>
              <a:t>Projet de stage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286348" y="5143512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/>
              <a:t> Conclusion</a:t>
            </a:r>
            <a:endParaRPr lang="fr-FR" sz="4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500563" y="2276475"/>
            <a:ext cx="4413250" cy="1503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Graisse</a:t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31.5°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4500563" y="3930650"/>
            <a:ext cx="4464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 dirty="0"/>
              <a:t>Permet la monter et la descente des sabot de déchargement PCI </a:t>
            </a:r>
          </a:p>
        </p:txBody>
      </p:sp>
      <p:pic>
        <p:nvPicPr>
          <p:cNvPr id="10242" name="Picture 2" descr="C:\Documents and Settings\Administrateur\Bureau\Bureau\STAGE2\STAGE\Image10_filter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500166" y="1206735"/>
            <a:ext cx="2786081" cy="5294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1785918" y="0"/>
            <a:ext cx="72583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Guide de déchargement PCI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4284663" y="4073525"/>
            <a:ext cx="47513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 dirty="0"/>
              <a:t>Prend le pneumatique après refroidissement et le dépose pour l’évacuer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241800" y="2420938"/>
            <a:ext cx="4794250" cy="1503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Couche de </a:t>
            </a:r>
            <a:r>
              <a:rPr lang="fr-FR" dirty="0" err="1">
                <a:hlinkClick r:id="rId2" action="ppaction://hlinksldjump" tooltip="Définition"/>
              </a:rPr>
              <a:t>Molybdenum</a:t>
            </a:r>
            <a:r>
              <a:rPr lang="fr-FR" dirty="0">
                <a:hlinkClick r:id="rId2" action="ppaction://hlinksldjump" tooltip="Définition"/>
              </a:rPr>
              <a:t> </a:t>
            </a:r>
            <a:r>
              <a:rPr lang="fr-FR" dirty="0"/>
              <a:t/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Brosse		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32°</a:t>
            </a:r>
          </a:p>
        </p:txBody>
      </p:sp>
      <p:pic>
        <p:nvPicPr>
          <p:cNvPr id="11266" name="Picture 2" descr="C:\Documents and Settings\Administrateur\Bureau\Bureau\STAGE2\STAGE\Image11_filter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3946949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1785918" y="0"/>
            <a:ext cx="72151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Sabot de déchargement PCI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00563" y="1844675"/>
            <a:ext cx="4186724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u="sng" dirty="0"/>
              <a:t>Type de lubrifiant :</a:t>
            </a:r>
            <a:r>
              <a:rPr lang="fr-FR" dirty="0"/>
              <a:t> </a:t>
            </a:r>
            <a:r>
              <a:rPr lang="fr-FR" dirty="0" smtClean="0"/>
              <a:t>Graisse</a:t>
            </a:r>
            <a:r>
              <a:rPr lang="fr-FR" dirty="0"/>
              <a:t/>
            </a:r>
            <a:br>
              <a:rPr lang="fr-FR" dirty="0"/>
            </a:br>
            <a:r>
              <a:rPr lang="fr-FR" u="sng" dirty="0"/>
              <a:t>Méthode de lubrification:</a:t>
            </a:r>
            <a:r>
              <a:rPr lang="fr-FR" dirty="0"/>
              <a:t> Graisseur</a:t>
            </a:r>
            <a:br>
              <a:rPr lang="fr-FR" dirty="0"/>
            </a:br>
            <a:r>
              <a:rPr lang="fr-FR" u="sng" dirty="0"/>
              <a:t>Quantité de lubrifiant :</a:t>
            </a:r>
            <a:r>
              <a:rPr lang="fr-FR" dirty="0"/>
              <a:t> Quantité approprié</a:t>
            </a:r>
            <a:br>
              <a:rPr lang="fr-FR" dirty="0"/>
            </a:br>
            <a:r>
              <a:rPr lang="fr-FR" u="sng" dirty="0"/>
              <a:t>Remarque :</a:t>
            </a:r>
            <a:r>
              <a:rPr lang="fr-FR" dirty="0"/>
              <a:t> Appliquer avant essais</a:t>
            </a:r>
            <a:br>
              <a:rPr lang="fr-FR" dirty="0"/>
            </a:br>
            <a:r>
              <a:rPr lang="fr-FR" u="sng" dirty="0"/>
              <a:t>Température mesurée :</a:t>
            </a:r>
            <a:r>
              <a:rPr lang="fr-FR" dirty="0"/>
              <a:t> 36.5°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4500563" y="3440113"/>
            <a:ext cx="43926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400"/>
              <a:t>Retourne le pneumatique après que celui-ci y a était vissé  pour lui permettre de refroidir </a:t>
            </a:r>
          </a:p>
        </p:txBody>
      </p:sp>
      <p:pic>
        <p:nvPicPr>
          <p:cNvPr id="12290" name="Picture 2" descr="C:\Documents and Settings\Administrateur\Bureau\Bureau\STAGE2\STAGE\Image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3357586" cy="488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5_cutv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80B10"/>
              </a:clrFrom>
              <a:clrTo>
                <a:srgbClr val="080B10">
                  <a:alpha val="0"/>
                </a:srgbClr>
              </a:clrTo>
            </a:clrChange>
          </a:blip>
          <a:srcRect l="1622" t="17145" r="50507"/>
          <a:stretch>
            <a:fillRect/>
          </a:stretch>
        </p:blipFill>
        <p:spPr bwMode="auto">
          <a:xfrm>
            <a:off x="1917696" y="3786190"/>
            <a:ext cx="2154238" cy="2447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85918" y="0"/>
            <a:ext cx="660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Retourneur</a:t>
            </a:r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/inverseur 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3316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Conclusion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71604" y="1357298"/>
            <a:ext cx="7358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	Pendant </a:t>
            </a:r>
            <a:r>
              <a:rPr lang="fr-FR" dirty="0" smtClean="0"/>
              <a:t>ce stage, j'ai été confronté à la réalité des situations que je pourrais rencontrer dans </a:t>
            </a:r>
            <a:r>
              <a:rPr lang="fr-FR" dirty="0" smtClean="0"/>
              <a:t>l’avenir </a:t>
            </a:r>
            <a:r>
              <a:rPr lang="fr-FR" dirty="0" smtClean="0"/>
              <a:t>en entreprise et m'a permis d'appliqués mes connaissances pour résoudre les problèmes posés.</a:t>
            </a:r>
          </a:p>
          <a:p>
            <a:r>
              <a:rPr lang="fr-FR" dirty="0" smtClean="0"/>
              <a:t>	J'ai pu voir ce qu'était la vie active et l'esprit d'équipe au milieu d'une entreprise, cela m'a permis d'enrichir mes </a:t>
            </a:r>
            <a:r>
              <a:rPr lang="fr-FR" dirty="0" smtClean="0"/>
              <a:t>connaissances.</a:t>
            </a:r>
            <a:endParaRPr lang="fr-FR" dirty="0" smtClean="0"/>
          </a:p>
          <a:p>
            <a:r>
              <a:rPr lang="fr-FR" dirty="0" smtClean="0"/>
              <a:t> 	Ce stage m'a permis en même temps de découvrir l'entreprise et son organisation au service du </a:t>
            </a:r>
            <a:r>
              <a:rPr lang="fr-FR" dirty="0" smtClean="0"/>
              <a:t>client.</a:t>
            </a:r>
            <a:endParaRPr lang="fr-FR" dirty="0" smtClean="0"/>
          </a:p>
          <a:p>
            <a:r>
              <a:rPr lang="fr-FR" dirty="0" smtClean="0"/>
              <a:t>	Pendant ce stage, je me suis intégré à un milieu technique que possède la </a:t>
            </a:r>
            <a:r>
              <a:rPr lang="fr-FR" dirty="0" err="1" smtClean="0"/>
              <a:t>Bridgestone</a:t>
            </a:r>
            <a:r>
              <a:rPr lang="fr-FR" dirty="0" smtClean="0"/>
              <a:t> et </a:t>
            </a:r>
            <a:r>
              <a:rPr lang="fr-FR" dirty="0" smtClean="0"/>
              <a:t>cela me servira pour la suite de mes études et quand j'entrerai dans la vie active.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0" y="214311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 smtClean="0"/>
              <a:t>Il forme une pellicule résistante sur les surfaces métalliques, il résiste fortement aux températures extrêmes et à la haute pression 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1785918" y="0"/>
            <a:ext cx="4171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Molybdenum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Flèche droite 6">
            <a:hlinkClick r:id="rId2" action="ppaction://hlinksldjump" tooltip="Retour"/>
          </p:cNvPr>
          <p:cNvSpPr/>
          <p:nvPr/>
        </p:nvSpPr>
        <p:spPr>
          <a:xfrm flipH="1">
            <a:off x="71406" y="6474856"/>
            <a:ext cx="285752" cy="3117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0" y="214311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 smtClean="0"/>
              <a:t>Il forme une pellicule résistante sur les surfaces métalliques, il résiste fortement aux températures extrêmes et à la haute pression 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1785918" y="0"/>
            <a:ext cx="4171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Molybdenum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Flèche droite 6">
            <a:hlinkClick r:id="rId2" action="ppaction://hlinksldjump" tooltip="Retour"/>
          </p:cNvPr>
          <p:cNvSpPr/>
          <p:nvPr/>
        </p:nvSpPr>
        <p:spPr>
          <a:xfrm flipH="1">
            <a:off x="71406" y="6474856"/>
            <a:ext cx="285752" cy="3117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0" y="214311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 smtClean="0"/>
              <a:t>Il forme une pellicule résistante sur les surfaces métalliques, il résiste fortement aux températures extrêmes et à la haute pression 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1785918" y="0"/>
            <a:ext cx="4171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Molybdenum</a:t>
            </a:r>
            <a:endParaRPr lang="fr-F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Flèche droite 4">
            <a:hlinkClick r:id="rId2" action="ppaction://hlinksldjump" tooltip="Retour"/>
          </p:cNvPr>
          <p:cNvSpPr/>
          <p:nvPr/>
        </p:nvSpPr>
        <p:spPr>
          <a:xfrm flipH="1">
            <a:off x="71406" y="6474856"/>
            <a:ext cx="285752" cy="3117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85918" y="0"/>
            <a:ext cx="62874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Présentation du groupe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00166" y="1714488"/>
            <a:ext cx="28669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cs typeface="Arial" pitchFamily="34" charset="0"/>
              </a:rPr>
              <a:t> Historique </a:t>
            </a:r>
            <a:endParaRPr lang="fr-FR" sz="4000" dirty="0"/>
          </a:p>
        </p:txBody>
      </p:sp>
      <p:sp>
        <p:nvSpPr>
          <p:cNvPr id="7" name="Rectangle 6"/>
          <p:cNvSpPr/>
          <p:nvPr/>
        </p:nvSpPr>
        <p:spPr>
          <a:xfrm>
            <a:off x="2571736" y="257174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cs typeface="Arial" pitchFamily="34" charset="0"/>
              </a:rPr>
              <a:t> Secteur d’activité</a:t>
            </a:r>
            <a:br>
              <a:rPr lang="fr-FR" sz="4000" b="1" dirty="0" smtClean="0">
                <a:cs typeface="Arial" pitchFamily="34" charset="0"/>
              </a:rPr>
            </a:br>
            <a:endParaRPr lang="fr-FR" sz="4000" dirty="0"/>
          </a:p>
        </p:txBody>
      </p:sp>
      <p:sp>
        <p:nvSpPr>
          <p:cNvPr id="8" name="Rectangle 7"/>
          <p:cNvSpPr/>
          <p:nvPr/>
        </p:nvSpPr>
        <p:spPr>
          <a:xfrm>
            <a:off x="4429124" y="3429000"/>
            <a:ext cx="32912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cs typeface="Arial" pitchFamily="34" charset="0"/>
              </a:rPr>
              <a:t> Implantation</a:t>
            </a:r>
            <a:endParaRPr lang="fr-FR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28391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Historique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85736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/>
              <a:t>1931</a:t>
            </a:r>
            <a:r>
              <a:rPr lang="fr-FR" sz="2800" dirty="0" smtClean="0"/>
              <a:t> : Création de </a:t>
            </a:r>
            <a:r>
              <a:rPr lang="fr-FR" sz="2800" dirty="0" err="1" smtClean="0"/>
              <a:t>Bridgestone</a:t>
            </a:r>
            <a:r>
              <a:rPr lang="fr-FR" sz="2800" dirty="0" smtClean="0"/>
              <a:t> </a:t>
            </a:r>
            <a:r>
              <a:rPr lang="fr-FR" sz="2800" dirty="0" err="1" smtClean="0"/>
              <a:t>Tyre</a:t>
            </a:r>
            <a:r>
              <a:rPr lang="fr-FR" sz="2800" dirty="0" smtClean="0"/>
              <a:t> Compagne Ltd par </a:t>
            </a:r>
          </a:p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fr-FR" sz="2800" b="1" dirty="0" err="1" smtClean="0"/>
              <a:t>Shojiro</a:t>
            </a:r>
            <a:r>
              <a:rPr lang="fr-FR" sz="2800" b="1" dirty="0" smtClean="0"/>
              <a:t> ISHIBASHI </a:t>
            </a:r>
            <a:endParaRPr lang="fr-FR" sz="2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92893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/>
              <a:t>1953</a:t>
            </a:r>
            <a:r>
              <a:rPr lang="fr-FR" sz="2800" dirty="0" smtClean="0"/>
              <a:t> : </a:t>
            </a:r>
            <a:r>
              <a:rPr lang="fr-FR" sz="2800" dirty="0" err="1" smtClean="0"/>
              <a:t>Bridgestone</a:t>
            </a:r>
            <a:r>
              <a:rPr lang="fr-FR" sz="2800" dirty="0" smtClean="0"/>
              <a:t> devient le premier manufacturier japonais 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371475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/>
              <a:t>1988</a:t>
            </a:r>
            <a:r>
              <a:rPr lang="fr-FR" sz="2800" dirty="0" smtClean="0"/>
              <a:t> : </a:t>
            </a:r>
            <a:r>
              <a:rPr lang="fr-FR" sz="2800" dirty="0" err="1" smtClean="0"/>
              <a:t>Bridgestone</a:t>
            </a:r>
            <a:r>
              <a:rPr lang="fr-FR" sz="2800" dirty="0" smtClean="0"/>
              <a:t> achète </a:t>
            </a:r>
            <a:r>
              <a:rPr lang="fr-FR" sz="2800" dirty="0" err="1" smtClean="0"/>
              <a:t>Firestone</a:t>
            </a:r>
            <a:r>
              <a:rPr lang="fr-FR" sz="2800" dirty="0" smtClean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450057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b="1" dirty="0" smtClean="0"/>
              <a:t>2003</a:t>
            </a:r>
            <a:r>
              <a:rPr lang="fr-FR" sz="2800" dirty="0" smtClean="0"/>
              <a:t> : </a:t>
            </a:r>
            <a:r>
              <a:rPr lang="fr-FR" sz="2800" dirty="0" err="1" smtClean="0"/>
              <a:t>Bridgestone</a:t>
            </a:r>
            <a:r>
              <a:rPr lang="fr-FR" sz="2800" dirty="0" smtClean="0"/>
              <a:t> </a:t>
            </a:r>
            <a:r>
              <a:rPr lang="fr-FR" sz="2800" dirty="0" err="1" smtClean="0"/>
              <a:t>Firestone</a:t>
            </a:r>
            <a:r>
              <a:rPr lang="fr-FR" sz="2800" dirty="0" smtClean="0"/>
              <a:t> devient </a:t>
            </a:r>
            <a:r>
              <a:rPr lang="fr-FR" sz="2800" dirty="0" err="1" smtClean="0"/>
              <a:t>Bridgestone</a:t>
            </a:r>
            <a:r>
              <a:rPr lang="fr-FR" sz="2800" dirty="0" smtClean="0"/>
              <a:t>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45833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Secteur d’activité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6394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071670" y="107154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1" indent="-342900" algn="just">
              <a:buClr>
                <a:schemeClr val="hlink"/>
              </a:buClr>
              <a:defRPr/>
            </a:pPr>
            <a:r>
              <a:rPr lang="fr-FR" sz="2800" dirty="0" smtClean="0"/>
              <a:t>Le</a:t>
            </a:r>
            <a:r>
              <a:rPr lang="fr-FR" sz="2800" b="1" dirty="0" smtClean="0"/>
              <a:t> </a:t>
            </a:r>
            <a:r>
              <a:rPr lang="fr-FR" sz="2800" b="1" u="sng" dirty="0" smtClean="0"/>
              <a:t>Pneumatique</a:t>
            </a:r>
          </a:p>
        </p:txBody>
      </p:sp>
      <p:pic>
        <p:nvPicPr>
          <p:cNvPr id="7" name="Image 6" descr="6"/>
          <p:cNvPicPr/>
          <p:nvPr/>
        </p:nvPicPr>
        <p:blipFill>
          <a:blip r:embed="rId2" cstate="print"/>
          <a:srcRect l="9256" r="16199"/>
          <a:stretch>
            <a:fillRect/>
          </a:stretch>
        </p:blipFill>
        <p:spPr bwMode="auto">
          <a:xfrm>
            <a:off x="285720" y="1785926"/>
            <a:ext cx="507217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357818" y="1476267"/>
            <a:ext cx="37861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u="sng" dirty="0" smtClean="0"/>
              <a:t>Composition : 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-Carbone black : 27%</a:t>
            </a:r>
            <a:br>
              <a:rPr lang="fr-FR" sz="2800" dirty="0" smtClean="0"/>
            </a:br>
            <a:r>
              <a:rPr lang="fr-FR" sz="2800" dirty="0" smtClean="0"/>
              <a:t>-Caoutchouc  synthétique : 25%</a:t>
            </a:r>
            <a:br>
              <a:rPr lang="fr-FR" sz="2800" dirty="0" smtClean="0"/>
            </a:br>
            <a:r>
              <a:rPr lang="fr-FR" sz="2800" dirty="0" smtClean="0"/>
              <a:t>-Caoutchouc naturel : 18%</a:t>
            </a:r>
            <a:br>
              <a:rPr lang="fr-FR" sz="2800" dirty="0" smtClean="0"/>
            </a:br>
            <a:r>
              <a:rPr lang="fr-FR" sz="2800" dirty="0" smtClean="0"/>
              <a:t>-Huiles : 18%</a:t>
            </a:r>
            <a:br>
              <a:rPr lang="fr-FR" sz="2800" dirty="0" smtClean="0"/>
            </a:br>
            <a:r>
              <a:rPr lang="fr-FR" sz="2800" dirty="0" smtClean="0"/>
              <a:t>-Fils acier : 8%</a:t>
            </a:r>
            <a:br>
              <a:rPr lang="fr-FR" sz="2800" dirty="0" smtClean="0"/>
            </a:br>
            <a:r>
              <a:rPr lang="fr-FR" sz="2800" dirty="0" smtClean="0"/>
              <a:t>-Textiles/Pigments : 4%</a:t>
            </a:r>
            <a:endParaRPr lang="fr-FR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34886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Implantation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857356" y="785794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/>
              <a:t>Dans le Monde :</a:t>
            </a:r>
            <a:endParaRPr lang="fr-FR" sz="2400" b="1" u="sng" dirty="0"/>
          </a:p>
        </p:txBody>
      </p:sp>
      <p:pic>
        <p:nvPicPr>
          <p:cNvPr id="5" name="Image 4" descr="carte mond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714480" y="1500174"/>
            <a:ext cx="5760720" cy="383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214282" y="5572140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45 Sites de production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5429256" y="5572140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3 Centres de recherche</a:t>
            </a:r>
            <a:endParaRPr lang="fr-F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0866" y="1303354"/>
            <a:ext cx="4483100" cy="448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1785918" y="0"/>
            <a:ext cx="34886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Implantation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785918" y="857232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/>
              <a:t>En Europe :</a:t>
            </a:r>
            <a:endParaRPr lang="fr-FR" sz="2400" b="1" u="sng" dirty="0"/>
          </a:p>
        </p:txBody>
      </p:sp>
      <p:cxnSp>
        <p:nvCxnSpPr>
          <p:cNvPr id="7" name="Connecteur droit avec flèche 6"/>
          <p:cNvCxnSpPr/>
          <p:nvPr/>
        </p:nvCxnSpPr>
        <p:spPr>
          <a:xfrm rot="5400000">
            <a:off x="6287306" y="265988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rot="5400000">
            <a:off x="8144694" y="230269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5400000">
            <a:off x="5215736" y="423151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5400000">
            <a:off x="5001422" y="423151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rot="5400000">
            <a:off x="7501752" y="451727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rot="5400000">
            <a:off x="8144694" y="466014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5400000">
            <a:off x="5072860" y="43743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5400000">
            <a:off x="6071404" y="273132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28596" y="2357430"/>
            <a:ext cx="3340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Siege social Européen</a:t>
            </a:r>
            <a:endParaRPr lang="fr-FR" sz="2800" dirty="0"/>
          </a:p>
        </p:txBody>
      </p:sp>
      <p:sp>
        <p:nvSpPr>
          <p:cNvPr id="20" name="Rectangle 19"/>
          <p:cNvSpPr/>
          <p:nvPr/>
        </p:nvSpPr>
        <p:spPr>
          <a:xfrm>
            <a:off x="428596" y="2857496"/>
            <a:ext cx="3048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1 Centre technique </a:t>
            </a:r>
            <a:endParaRPr lang="fr-FR" sz="2800" dirty="0"/>
          </a:p>
        </p:txBody>
      </p:sp>
      <p:sp>
        <p:nvSpPr>
          <p:cNvPr id="21" name="Rectangle 20"/>
          <p:cNvSpPr/>
          <p:nvPr/>
        </p:nvSpPr>
        <p:spPr>
          <a:xfrm>
            <a:off x="428596" y="3357562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6 Usines</a:t>
            </a:r>
            <a:endParaRPr lang="fr-FR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34886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Implantation</a:t>
            </a:r>
            <a:endParaRPr lang="fr-F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785918" y="85723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/>
              <a:t>En France :</a:t>
            </a:r>
            <a:endParaRPr lang="fr-FR" sz="2400" b="1" u="sng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357298"/>
            <a:ext cx="4381500" cy="438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avec flèche 8"/>
          <p:cNvCxnSpPr/>
          <p:nvPr/>
        </p:nvCxnSpPr>
        <p:spPr>
          <a:xfrm rot="5400000">
            <a:off x="7287438" y="478552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rot="5400000">
            <a:off x="6072992" y="449977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5400000">
            <a:off x="5215736" y="278526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5400000">
            <a:off x="8428858" y="507128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rot="5400000">
            <a:off x="6428594" y="242807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rot="5400000">
            <a:off x="6573058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5400000">
            <a:off x="6430182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5400000">
            <a:off x="6857222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rot="5400000">
            <a:off x="7073124" y="414258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rot="5400000">
            <a:off x="7073124" y="378539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5400000">
            <a:off x="5571338" y="414258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57224" y="3000372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1 Usine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57224" y="2000240"/>
            <a:ext cx="369030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7 Entrepôts logistiques</a:t>
            </a:r>
          </a:p>
          <a:p>
            <a:r>
              <a:rPr lang="fr-FR" sz="2800" dirty="0" smtClean="0"/>
              <a:t>9 Bureaux commerciaux</a:t>
            </a:r>
          </a:p>
          <a:p>
            <a:endParaRPr lang="fr-FR" sz="2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</TotalTime>
  <Words>591</Words>
  <Application>Microsoft Office PowerPoint</Application>
  <PresentationFormat>Affichage à l'écran (4:3)</PresentationFormat>
  <Paragraphs>141</Paragraphs>
  <Slides>36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7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 </vt:lpstr>
      <vt:lpstr> </vt:lpstr>
      <vt:lpstr> </vt:lpstr>
    </vt:vector>
  </TitlesOfParts>
  <Company>Windows-Trust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Enigma</dc:creator>
  <cp:lastModifiedBy>Region Nord Pas de Calais</cp:lastModifiedBy>
  <cp:revision>380</cp:revision>
  <dcterms:created xsi:type="dcterms:W3CDTF">2009-02-11T18:40:30Z</dcterms:created>
  <dcterms:modified xsi:type="dcterms:W3CDTF">2009-02-18T07:40:08Z</dcterms:modified>
</cp:coreProperties>
</file>