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xlsx" ContentType="application/vnd.openxmlformats-officedocument.spreadsheetml.sheet"/>
  <Override PartName="/ppt/charts/chart3.xml" ContentType="application/vnd.openxmlformats-officedocument.drawingml.char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  <Default Extension="gif" ContentType="image/gi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9" r:id="rId3"/>
    <p:sldId id="260" r:id="rId4"/>
    <p:sldId id="261" r:id="rId5"/>
    <p:sldId id="262" r:id="rId6"/>
    <p:sldId id="263" r:id="rId7"/>
    <p:sldId id="266" r:id="rId8"/>
    <p:sldId id="267" r:id="rId9"/>
    <p:sldId id="268" r:id="rId10"/>
    <p:sldId id="269" r:id="rId11"/>
    <p:sldId id="303" r:id="rId12"/>
    <p:sldId id="302" r:id="rId13"/>
    <p:sldId id="305" r:id="rId14"/>
    <p:sldId id="304" r:id="rId15"/>
    <p:sldId id="306" r:id="rId16"/>
    <p:sldId id="307" r:id="rId17"/>
    <p:sldId id="308" r:id="rId18"/>
    <p:sldId id="309" r:id="rId19"/>
    <p:sldId id="310" r:id="rId20"/>
    <p:sldId id="311" r:id="rId21"/>
    <p:sldId id="312" r:id="rId22"/>
    <p:sldId id="313" r:id="rId23"/>
    <p:sldId id="270" r:id="rId24"/>
    <p:sldId id="271" r:id="rId25"/>
    <p:sldId id="272" r:id="rId26"/>
    <p:sldId id="273" r:id="rId27"/>
    <p:sldId id="289" r:id="rId28"/>
    <p:sldId id="276" r:id="rId29"/>
    <p:sldId id="277" r:id="rId30"/>
    <p:sldId id="278" r:id="rId31"/>
    <p:sldId id="279" r:id="rId32"/>
    <p:sldId id="280" r:id="rId33"/>
    <p:sldId id="281" r:id="rId34"/>
    <p:sldId id="282" r:id="rId35"/>
    <p:sldId id="283" r:id="rId36"/>
    <p:sldId id="284" r:id="rId37"/>
    <p:sldId id="285" r:id="rId38"/>
    <p:sldId id="286" r:id="rId39"/>
    <p:sldId id="290" r:id="rId40"/>
    <p:sldId id="287" r:id="rId41"/>
    <p:sldId id="291" r:id="rId42"/>
    <p:sldId id="292" r:id="rId43"/>
    <p:sldId id="293" r:id="rId44"/>
    <p:sldId id="294" r:id="rId45"/>
    <p:sldId id="314" r:id="rId46"/>
    <p:sldId id="295" r:id="rId47"/>
    <p:sldId id="296" r:id="rId48"/>
    <p:sldId id="297" r:id="rId49"/>
    <p:sldId id="298" r:id="rId50"/>
    <p:sldId id="299" r:id="rId51"/>
    <p:sldId id="300" r:id="rId52"/>
    <p:sldId id="301" r:id="rId53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180" autoAdjust="0"/>
    <p:restoredTop sz="95504" autoAdjust="0"/>
  </p:normalViewPr>
  <p:slideViewPr>
    <p:cSldViewPr>
      <p:cViewPr varScale="1">
        <p:scale>
          <a:sx n="105" d="100"/>
          <a:sy n="105" d="100"/>
        </p:scale>
        <p:origin x="-162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Feuille_Microsoft_Office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Feuille_Microsoft_Office_Excel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Feuille_Microsoft_Office_Excel3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fr-FR"/>
  <c:chart>
    <c:title>
      <c:tx>
        <c:rich>
          <a:bodyPr/>
          <a:lstStyle/>
          <a:p>
            <a:pPr>
              <a:defRPr/>
            </a:pPr>
            <a:r>
              <a:rPr lang="fr-FR"/>
              <a:t>En millions d'Euros</a:t>
            </a:r>
          </a:p>
        </c:rich>
      </c:tx>
      <c:layout>
        <c:manualLayout>
          <c:xMode val="edge"/>
          <c:yMode val="edge"/>
          <c:x val="0.25174823735268387"/>
          <c:y val="0"/>
        </c:manualLayout>
      </c:layout>
    </c:title>
    <c:view3D>
      <c:rotX val="10"/>
      <c:hPercent val="33"/>
      <c:depthPercent val="100"/>
      <c:rAngAx val="1"/>
    </c:view3D>
    <c:sideWall>
      <c:spPr>
        <a:noFill/>
        <a:ln w="25400">
          <a:noFill/>
        </a:ln>
      </c:spPr>
    </c:sideWall>
    <c:backWall>
      <c:spPr>
        <a:noFill/>
        <a:ln w="25400">
          <a:noFill/>
        </a:ln>
      </c:spPr>
    </c:backWall>
    <c:plotArea>
      <c:layout>
        <c:manualLayout>
          <c:layoutTarget val="inner"/>
          <c:xMode val="edge"/>
          <c:yMode val="edge"/>
          <c:x val="9.0452261306532666E-2"/>
          <c:y val="0.24175824175824284"/>
          <c:w val="0.90037311512531526"/>
          <c:h val="0.5714285714285765"/>
        </c:manualLayout>
      </c:layout>
      <c:bar3DChart>
        <c:barDir val="col"/>
        <c:grouping val="stacked"/>
        <c:ser>
          <c:idx val="0"/>
          <c:order val="0"/>
          <c:tx>
            <c:strRef>
              <c:f>Sheet1!$A$2</c:f>
              <c:strCache>
                <c:ptCount val="1"/>
              </c:strCache>
            </c:strRef>
          </c:tx>
          <c:cat>
            <c:numRef>
              <c:f>Sheet1!$B$1:$P$1</c:f>
              <c:numCache>
                <c:formatCode>General</c:formatCode>
                <c:ptCount val="15"/>
                <c:pt idx="0">
                  <c:v>1995</c:v>
                </c:pt>
                <c:pt idx="1">
                  <c:v>1996</c:v>
                </c:pt>
                <c:pt idx="2">
                  <c:v>1997</c:v>
                </c:pt>
                <c:pt idx="3">
                  <c:v>1998</c:v>
                </c:pt>
                <c:pt idx="4">
                  <c:v>1999</c:v>
                </c:pt>
                <c:pt idx="5">
                  <c:v>2000</c:v>
                </c:pt>
                <c:pt idx="6">
                  <c:v>2001</c:v>
                </c:pt>
                <c:pt idx="7">
                  <c:v>2002</c:v>
                </c:pt>
                <c:pt idx="8">
                  <c:v>2003</c:v>
                </c:pt>
                <c:pt idx="9">
                  <c:v>2004</c:v>
                </c:pt>
                <c:pt idx="10">
                  <c:v>2005</c:v>
                </c:pt>
                <c:pt idx="11">
                  <c:v>2006</c:v>
                </c:pt>
                <c:pt idx="12">
                  <c:v>2007</c:v>
                </c:pt>
              </c:numCache>
            </c:numRef>
          </c:cat>
          <c:val>
            <c:numRef>
              <c:f>Sheet1!$B$2:$P$2</c:f>
              <c:numCache>
                <c:formatCode>General</c:formatCode>
                <c:ptCount val="15"/>
                <c:pt idx="0">
                  <c:v>285.2</c:v>
                </c:pt>
                <c:pt idx="1">
                  <c:v>304.39999999999969</c:v>
                </c:pt>
                <c:pt idx="2">
                  <c:v>347.6</c:v>
                </c:pt>
                <c:pt idx="3">
                  <c:v>390.6</c:v>
                </c:pt>
                <c:pt idx="4">
                  <c:v>398.7</c:v>
                </c:pt>
                <c:pt idx="5">
                  <c:v>438.4</c:v>
                </c:pt>
                <c:pt idx="6">
                  <c:v>417.4</c:v>
                </c:pt>
                <c:pt idx="7">
                  <c:v>413.9</c:v>
                </c:pt>
                <c:pt idx="8">
                  <c:v>449</c:v>
                </c:pt>
                <c:pt idx="9">
                  <c:v>459</c:v>
                </c:pt>
                <c:pt idx="10">
                  <c:v>510</c:v>
                </c:pt>
                <c:pt idx="11">
                  <c:v>461</c:v>
                </c:pt>
                <c:pt idx="12">
                  <c:v>492</c:v>
                </c:pt>
              </c:numCache>
            </c:numRef>
          </c:val>
        </c:ser>
        <c:gapDepth val="0"/>
        <c:shape val="box"/>
        <c:axId val="103192832"/>
        <c:axId val="103284736"/>
        <c:axId val="0"/>
      </c:bar3DChart>
      <c:dateAx>
        <c:axId val="103192832"/>
        <c:scaling>
          <c:orientation val="minMax"/>
        </c:scaling>
        <c:axPos val="b"/>
        <c:numFmt formatCode="0;[Red]0" sourceLinked="0"/>
        <c:tickLblPos val="low"/>
        <c:txPr>
          <a:bodyPr rot="0" vert="horz"/>
          <a:lstStyle/>
          <a:p>
            <a:pPr>
              <a:defRPr/>
            </a:pPr>
            <a:endParaRPr lang="fr-FR"/>
          </a:p>
        </c:txPr>
        <c:crossAx val="103284736"/>
        <c:crosses val="autoZero"/>
        <c:lblOffset val="100"/>
        <c:baseTimeUnit val="days"/>
        <c:majorUnit val="2"/>
        <c:majorTimeUnit val="days"/>
        <c:minorUnit val="1"/>
        <c:minorTimeUnit val="days"/>
      </c:dateAx>
      <c:valAx>
        <c:axId val="103284736"/>
        <c:scaling>
          <c:orientation val="minMax"/>
        </c:scaling>
        <c:axPos val="l"/>
        <c:numFmt formatCode="General" sourceLinked="1"/>
        <c:tickLblPos val="nextTo"/>
        <c:txPr>
          <a:bodyPr rot="0" vert="horz"/>
          <a:lstStyle/>
          <a:p>
            <a:pPr>
              <a:defRPr/>
            </a:pPr>
            <a:endParaRPr lang="fr-FR"/>
          </a:p>
        </c:txPr>
        <c:crossAx val="103192832"/>
        <c:crosses val="autoZero"/>
        <c:crossBetween val="between"/>
      </c:valAx>
    </c:plotArea>
    <c:plotVisOnly val="1"/>
    <c:dispBlanksAs val="gap"/>
  </c:chart>
  <c:spPr>
    <a:noFill/>
    <a:ln>
      <a:solidFill>
        <a:schemeClr val="tx1"/>
      </a:solidFill>
    </a:ln>
  </c:sp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fr-FR"/>
  <c:chart>
    <c:title>
      <c:tx>
        <c:rich>
          <a:bodyPr/>
          <a:lstStyle/>
          <a:p>
            <a:pPr>
              <a:defRPr/>
            </a:pPr>
            <a:r>
              <a:rPr lang="fr-FR"/>
              <a:t>Production en milliers de pneus</a:t>
            </a:r>
          </a:p>
        </c:rich>
      </c:tx>
      <c:layout>
        <c:manualLayout>
          <c:xMode val="edge"/>
          <c:yMode val="edge"/>
          <c:x val="0.15044104781020201"/>
          <c:y val="0"/>
        </c:manualLayout>
      </c:layout>
    </c:title>
    <c:view3D>
      <c:rotX val="10"/>
      <c:hPercent val="33"/>
      <c:depthPercent val="100"/>
      <c:rAngAx val="1"/>
    </c:view3D>
    <c:sideWall>
      <c:spPr>
        <a:noFill/>
        <a:ln w="25400">
          <a:noFill/>
        </a:ln>
      </c:spPr>
    </c:sideWall>
    <c:backWall>
      <c:spPr>
        <a:noFill/>
        <a:ln w="25400">
          <a:noFill/>
        </a:ln>
      </c:spPr>
    </c:backWall>
    <c:plotArea>
      <c:layout>
        <c:manualLayout>
          <c:layoutTarget val="inner"/>
          <c:xMode val="edge"/>
          <c:yMode val="edge"/>
          <c:x val="0.14600476827189054"/>
          <c:y val="0.23169533996929675"/>
          <c:w val="0.90954773869346761"/>
          <c:h val="0.62922368858822264"/>
        </c:manualLayout>
      </c:layout>
      <c:bar3DChart>
        <c:barDir val="col"/>
        <c:grouping val="stacked"/>
        <c:ser>
          <c:idx val="0"/>
          <c:order val="0"/>
          <c:tx>
            <c:strRef>
              <c:f>Sheet1!$A$2</c:f>
              <c:strCache>
                <c:ptCount val="1"/>
              </c:strCache>
            </c:strRef>
          </c:tx>
          <c:cat>
            <c:numRef>
              <c:f>Sheet1!$B$1:$P$1</c:f>
              <c:numCache>
                <c:formatCode>General</c:formatCode>
                <c:ptCount val="15"/>
                <c:pt idx="0">
                  <c:v>1993</c:v>
                </c:pt>
                <c:pt idx="1">
                  <c:v>1994</c:v>
                </c:pt>
                <c:pt idx="2">
                  <c:v>1995</c:v>
                </c:pt>
                <c:pt idx="3">
                  <c:v>1996</c:v>
                </c:pt>
                <c:pt idx="4">
                  <c:v>1997</c:v>
                </c:pt>
                <c:pt idx="5">
                  <c:v>1998</c:v>
                </c:pt>
                <c:pt idx="6">
                  <c:v>1999</c:v>
                </c:pt>
                <c:pt idx="7">
                  <c:v>2000</c:v>
                </c:pt>
                <c:pt idx="8">
                  <c:v>2001</c:v>
                </c:pt>
                <c:pt idx="9">
                  <c:v>2002</c:v>
                </c:pt>
              </c:numCache>
            </c:numRef>
          </c:cat>
          <c:val>
            <c:numRef>
              <c:f>Sheet1!$B$2:$P$2</c:f>
              <c:numCache>
                <c:formatCode>General</c:formatCode>
                <c:ptCount val="15"/>
                <c:pt idx="0">
                  <c:v>6189</c:v>
                </c:pt>
                <c:pt idx="1">
                  <c:v>6923</c:v>
                </c:pt>
                <c:pt idx="2">
                  <c:v>7483</c:v>
                </c:pt>
                <c:pt idx="3">
                  <c:v>7642</c:v>
                </c:pt>
                <c:pt idx="4">
                  <c:v>8102</c:v>
                </c:pt>
                <c:pt idx="5">
                  <c:v>8935</c:v>
                </c:pt>
                <c:pt idx="6">
                  <c:v>8590</c:v>
                </c:pt>
                <c:pt idx="7">
                  <c:v>8453</c:v>
                </c:pt>
                <c:pt idx="8">
                  <c:v>8637</c:v>
                </c:pt>
                <c:pt idx="9">
                  <c:v>8206</c:v>
                </c:pt>
              </c:numCache>
            </c:numRef>
          </c:val>
        </c:ser>
        <c:gapDepth val="0"/>
        <c:shape val="box"/>
        <c:axId val="103308672"/>
        <c:axId val="103310464"/>
        <c:axId val="0"/>
      </c:bar3DChart>
      <c:dateAx>
        <c:axId val="103308672"/>
        <c:scaling>
          <c:orientation val="minMax"/>
        </c:scaling>
        <c:axPos val="b"/>
        <c:numFmt formatCode="0;[Red]0" sourceLinked="0"/>
        <c:tickLblPos val="low"/>
        <c:txPr>
          <a:bodyPr rot="0" vert="horz"/>
          <a:lstStyle/>
          <a:p>
            <a:pPr>
              <a:defRPr/>
            </a:pPr>
            <a:endParaRPr lang="fr-FR"/>
          </a:p>
        </c:txPr>
        <c:crossAx val="103310464"/>
        <c:crosses val="autoZero"/>
        <c:lblOffset val="100"/>
        <c:baseTimeUnit val="days"/>
        <c:majorUnit val="1"/>
        <c:majorTimeUnit val="days"/>
        <c:minorUnit val="1"/>
        <c:minorTimeUnit val="days"/>
      </c:dateAx>
      <c:valAx>
        <c:axId val="103310464"/>
        <c:scaling>
          <c:orientation val="minMax"/>
        </c:scaling>
        <c:axPos val="l"/>
        <c:numFmt formatCode="General" sourceLinked="1"/>
        <c:tickLblPos val="nextTo"/>
        <c:txPr>
          <a:bodyPr rot="0" vert="horz"/>
          <a:lstStyle/>
          <a:p>
            <a:pPr>
              <a:defRPr/>
            </a:pPr>
            <a:endParaRPr lang="fr-FR"/>
          </a:p>
        </c:txPr>
        <c:crossAx val="103308672"/>
        <c:crosses val="autoZero"/>
        <c:crossBetween val="between"/>
      </c:valAx>
    </c:plotArea>
    <c:plotVisOnly val="1"/>
    <c:dispBlanksAs val="gap"/>
  </c:chart>
  <c:spPr>
    <a:noFill/>
    <a:ln>
      <a:solidFill>
        <a:schemeClr val="tx1"/>
      </a:solidFill>
    </a:ln>
  </c:sp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fr-FR"/>
  <c:chart>
    <c:autoTitleDeleted val="1"/>
    <c:view3D>
      <c:hPercent val="50"/>
      <c:rotY val="150"/>
      <c:perspective val="0"/>
    </c:view3D>
    <c:plotArea>
      <c:layout>
        <c:manualLayout>
          <c:layoutTarget val="inner"/>
          <c:xMode val="edge"/>
          <c:yMode val="edge"/>
          <c:x val="6.8048718718554349E-2"/>
          <c:y val="0.32363054618172726"/>
          <c:w val="0.76317636416820567"/>
          <c:h val="0.40232520934883254"/>
        </c:manualLayout>
      </c:layout>
      <c:pie3DChart>
        <c:varyColors val="1"/>
        <c:ser>
          <c:idx val="0"/>
          <c:order val="0"/>
          <c:tx>
            <c:strRef>
              <c:f>Sheet1!$A$2</c:f>
              <c:strCache>
                <c:ptCount val="1"/>
                <c:pt idx="0">
                  <c:v>2001</c:v>
                </c:pt>
              </c:strCache>
            </c:strRef>
          </c:tx>
          <c:spPr>
            <a:solidFill>
              <a:srgbClr val="9999FF"/>
            </a:solidFill>
            <a:ln w="12700">
              <a:solidFill>
                <a:srgbClr val="000000"/>
              </a:solidFill>
              <a:prstDash val="solid"/>
            </a:ln>
          </c:spPr>
          <c:explosion val="15"/>
          <c:dPt>
            <c:idx val="0"/>
            <c:spPr>
              <a:solidFill>
                <a:srgbClr val="FF0000"/>
              </a:solidFill>
              <a:ln w="12700">
                <a:solidFill>
                  <a:srgbClr val="000000"/>
                </a:solidFill>
                <a:prstDash val="solid"/>
              </a:ln>
            </c:spPr>
          </c:dPt>
          <c:dPt>
            <c:idx val="1"/>
            <c:spPr>
              <a:solidFill>
                <a:srgbClr val="FFFF00"/>
              </a:solidFill>
              <a:ln w="12700">
                <a:solidFill>
                  <a:srgbClr val="000000"/>
                </a:solidFill>
                <a:prstDash val="solid"/>
              </a:ln>
            </c:spPr>
          </c:dPt>
          <c:dPt>
            <c:idx val="2"/>
            <c:spPr>
              <a:solidFill>
                <a:srgbClr val="FF99CC"/>
              </a:solidFill>
              <a:ln w="12700">
                <a:solidFill>
                  <a:srgbClr val="000000"/>
                </a:solidFill>
                <a:prstDash val="solid"/>
              </a:ln>
            </c:spPr>
          </c:dPt>
          <c:dPt>
            <c:idx val="3"/>
            <c:spPr>
              <a:solidFill>
                <a:srgbClr val="0066CC"/>
              </a:solidFill>
              <a:ln w="12700">
                <a:solidFill>
                  <a:srgbClr val="000000"/>
                </a:solidFill>
                <a:prstDash val="solid"/>
              </a:ln>
            </c:spPr>
          </c:dPt>
          <c:dPt>
            <c:idx val="4"/>
            <c:spPr>
              <a:solidFill>
                <a:srgbClr val="008000"/>
              </a:solidFill>
              <a:ln w="12700">
                <a:solidFill>
                  <a:srgbClr val="000000"/>
                </a:solidFill>
                <a:prstDash val="solid"/>
              </a:ln>
            </c:spPr>
          </c:dPt>
          <c:dPt>
            <c:idx val="5"/>
            <c:spPr>
              <a:solidFill>
                <a:srgbClr val="0000FF"/>
              </a:solidFill>
              <a:ln w="12700">
                <a:solidFill>
                  <a:srgbClr val="000000"/>
                </a:solidFill>
                <a:prstDash val="solid"/>
              </a:ln>
            </c:spPr>
          </c:dPt>
          <c:dPt>
            <c:idx val="6"/>
            <c:spPr>
              <a:solidFill>
                <a:srgbClr val="FF6600"/>
              </a:solidFill>
              <a:ln w="12700">
                <a:solidFill>
                  <a:srgbClr val="000000"/>
                </a:solidFill>
                <a:prstDash val="solid"/>
              </a:ln>
            </c:spPr>
          </c:dPt>
          <c:dPt>
            <c:idx val="7"/>
            <c:spPr>
              <a:solidFill>
                <a:srgbClr val="FF6600"/>
              </a:solidFill>
              <a:ln w="12700">
                <a:solidFill>
                  <a:srgbClr val="000000"/>
                </a:solidFill>
                <a:prstDash val="solid"/>
              </a:ln>
            </c:spPr>
          </c:dPt>
          <c:cat>
            <c:strRef>
              <c:f>Sheet1!$B$1:$I$1</c:f>
              <c:strCache>
                <c:ptCount val="7"/>
                <c:pt idx="0">
                  <c:v>Véhicule Léger</c:v>
                </c:pt>
                <c:pt idx="1">
                  <c:v>Moto</c:v>
                </c:pt>
                <c:pt idx="2">
                  <c:v>Poids Lourds</c:v>
                </c:pt>
                <c:pt idx="3">
                  <c:v>Autres</c:v>
                </c:pt>
                <c:pt idx="4">
                  <c:v>Camionnette</c:v>
                </c:pt>
                <c:pt idx="5">
                  <c:v>Agraire</c:v>
                </c:pt>
                <c:pt idx="6">
                  <c:v>Génie Civil</c:v>
                </c:pt>
              </c:strCache>
            </c:strRef>
          </c:cat>
          <c:val>
            <c:numRef>
              <c:f>Sheet1!$B$2:$I$2</c:f>
              <c:numCache>
                <c:formatCode>General</c:formatCode>
                <c:ptCount val="8"/>
                <c:pt idx="0">
                  <c:v>72.989999999999995</c:v>
                </c:pt>
                <c:pt idx="1">
                  <c:v>10.08</c:v>
                </c:pt>
                <c:pt idx="2">
                  <c:v>8.8800000000000008</c:v>
                </c:pt>
                <c:pt idx="3">
                  <c:v>2.64</c:v>
                </c:pt>
                <c:pt idx="4">
                  <c:v>2.13</c:v>
                </c:pt>
                <c:pt idx="5">
                  <c:v>2.02</c:v>
                </c:pt>
                <c:pt idx="6">
                  <c:v>1.27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</c:strCache>
            </c:strRef>
          </c:tx>
          <c:spPr>
            <a:solidFill>
              <a:srgbClr val="993366"/>
            </a:solidFill>
            <a:ln w="12700">
              <a:solidFill>
                <a:srgbClr val="000000"/>
              </a:solidFill>
              <a:prstDash val="solid"/>
            </a:ln>
          </c:spPr>
          <c:explosion val="16"/>
          <c:dPt>
            <c:idx val="0"/>
            <c:spPr>
              <a:solidFill>
                <a:srgbClr val="9999FF"/>
              </a:solidFill>
              <a:ln w="12700">
                <a:solidFill>
                  <a:srgbClr val="000000"/>
                </a:solidFill>
                <a:prstDash val="solid"/>
              </a:ln>
            </c:spPr>
          </c:dPt>
          <c:dPt>
            <c:idx val="2"/>
            <c:spPr>
              <a:solidFill>
                <a:srgbClr val="FFFFCC"/>
              </a:solidFill>
              <a:ln w="12700">
                <a:solidFill>
                  <a:srgbClr val="000000"/>
                </a:solidFill>
                <a:prstDash val="solid"/>
              </a:ln>
            </c:spPr>
          </c:dPt>
          <c:dPt>
            <c:idx val="3"/>
            <c:spPr>
              <a:solidFill>
                <a:srgbClr val="CCFFFF"/>
              </a:solidFill>
              <a:ln w="12700">
                <a:solidFill>
                  <a:srgbClr val="000000"/>
                </a:solidFill>
                <a:prstDash val="solid"/>
              </a:ln>
            </c:spPr>
          </c:dPt>
          <c:dPt>
            <c:idx val="4"/>
            <c:spPr>
              <a:solidFill>
                <a:srgbClr val="660066"/>
              </a:solidFill>
              <a:ln w="12700">
                <a:solidFill>
                  <a:srgbClr val="000000"/>
                </a:solidFill>
                <a:prstDash val="solid"/>
              </a:ln>
            </c:spPr>
          </c:dPt>
          <c:dPt>
            <c:idx val="5"/>
            <c:spPr>
              <a:solidFill>
                <a:srgbClr val="FF8080"/>
              </a:solidFill>
              <a:ln w="12700">
                <a:solidFill>
                  <a:srgbClr val="000000"/>
                </a:solidFill>
                <a:prstDash val="solid"/>
              </a:ln>
            </c:spPr>
          </c:dPt>
          <c:dPt>
            <c:idx val="6"/>
            <c:spPr>
              <a:solidFill>
                <a:srgbClr val="0066CC"/>
              </a:solidFill>
              <a:ln w="12700">
                <a:solidFill>
                  <a:srgbClr val="000000"/>
                </a:solidFill>
                <a:prstDash val="solid"/>
              </a:ln>
            </c:spPr>
          </c:dPt>
          <c:dPt>
            <c:idx val="7"/>
            <c:spPr>
              <a:solidFill>
                <a:srgbClr val="CCCCFF"/>
              </a:solidFill>
              <a:ln w="12700">
                <a:solidFill>
                  <a:srgbClr val="000000"/>
                </a:solidFill>
                <a:prstDash val="solid"/>
              </a:ln>
            </c:spPr>
          </c:dPt>
          <c:cat>
            <c:strRef>
              <c:f>Sheet1!$B$1:$I$1</c:f>
              <c:strCache>
                <c:ptCount val="7"/>
                <c:pt idx="0">
                  <c:v>Véhicule Léger</c:v>
                </c:pt>
                <c:pt idx="1">
                  <c:v>Moto</c:v>
                </c:pt>
                <c:pt idx="2">
                  <c:v>Poids Lourds</c:v>
                </c:pt>
                <c:pt idx="3">
                  <c:v>Autres</c:v>
                </c:pt>
                <c:pt idx="4">
                  <c:v>Camionnette</c:v>
                </c:pt>
                <c:pt idx="5">
                  <c:v>Agraire</c:v>
                </c:pt>
                <c:pt idx="6">
                  <c:v>Génie Civil</c:v>
                </c:pt>
              </c:strCache>
            </c:strRef>
          </c:cat>
          <c:val>
            <c:numRef>
              <c:f>Sheet1!$B$3:$I$3</c:f>
              <c:numCache>
                <c:formatCode>General</c:formatCode>
                <c:ptCount val="8"/>
              </c:numCache>
            </c:numRef>
          </c:val>
        </c:ser>
        <c:ser>
          <c:idx val="2"/>
          <c:order val="2"/>
          <c:tx>
            <c:strRef>
              <c:f>Sheet1!$A$4</c:f>
              <c:strCache>
                <c:ptCount val="1"/>
              </c:strCache>
            </c:strRef>
          </c:tx>
          <c:spPr>
            <a:solidFill>
              <a:srgbClr val="FFFFCC"/>
            </a:solidFill>
            <a:ln w="12700">
              <a:solidFill>
                <a:srgbClr val="000000"/>
              </a:solidFill>
              <a:prstDash val="solid"/>
            </a:ln>
          </c:spPr>
          <c:explosion val="16"/>
          <c:dPt>
            <c:idx val="0"/>
            <c:spPr>
              <a:solidFill>
                <a:srgbClr val="9999FF"/>
              </a:solidFill>
              <a:ln w="12700">
                <a:solidFill>
                  <a:srgbClr val="000000"/>
                </a:solidFill>
                <a:prstDash val="solid"/>
              </a:ln>
            </c:spPr>
          </c:dPt>
          <c:dPt>
            <c:idx val="1"/>
            <c:spPr>
              <a:solidFill>
                <a:srgbClr val="993366"/>
              </a:solidFill>
              <a:ln w="12700">
                <a:solidFill>
                  <a:srgbClr val="000000"/>
                </a:solidFill>
                <a:prstDash val="solid"/>
              </a:ln>
            </c:spPr>
          </c:dPt>
          <c:dPt>
            <c:idx val="3"/>
            <c:spPr>
              <a:solidFill>
                <a:srgbClr val="CCFFFF"/>
              </a:solidFill>
              <a:ln w="12700">
                <a:solidFill>
                  <a:srgbClr val="000000"/>
                </a:solidFill>
                <a:prstDash val="solid"/>
              </a:ln>
            </c:spPr>
          </c:dPt>
          <c:dPt>
            <c:idx val="4"/>
            <c:spPr>
              <a:solidFill>
                <a:srgbClr val="660066"/>
              </a:solidFill>
              <a:ln w="12700">
                <a:solidFill>
                  <a:srgbClr val="000000"/>
                </a:solidFill>
                <a:prstDash val="solid"/>
              </a:ln>
            </c:spPr>
          </c:dPt>
          <c:dPt>
            <c:idx val="5"/>
            <c:spPr>
              <a:solidFill>
                <a:srgbClr val="FF8080"/>
              </a:solidFill>
              <a:ln w="12700">
                <a:solidFill>
                  <a:srgbClr val="000000"/>
                </a:solidFill>
                <a:prstDash val="solid"/>
              </a:ln>
            </c:spPr>
          </c:dPt>
          <c:dPt>
            <c:idx val="6"/>
            <c:spPr>
              <a:solidFill>
                <a:srgbClr val="0066CC"/>
              </a:solidFill>
              <a:ln w="12700">
                <a:solidFill>
                  <a:srgbClr val="000000"/>
                </a:solidFill>
                <a:prstDash val="solid"/>
              </a:ln>
            </c:spPr>
          </c:dPt>
          <c:dPt>
            <c:idx val="7"/>
            <c:spPr>
              <a:solidFill>
                <a:srgbClr val="CCCCFF"/>
              </a:solidFill>
              <a:ln w="12700">
                <a:solidFill>
                  <a:srgbClr val="000000"/>
                </a:solidFill>
                <a:prstDash val="solid"/>
              </a:ln>
            </c:spPr>
          </c:dPt>
          <c:cat>
            <c:strRef>
              <c:f>Sheet1!$B$1:$I$1</c:f>
              <c:strCache>
                <c:ptCount val="7"/>
                <c:pt idx="0">
                  <c:v>Véhicule Léger</c:v>
                </c:pt>
                <c:pt idx="1">
                  <c:v>Moto</c:v>
                </c:pt>
                <c:pt idx="2">
                  <c:v>Poids Lourds</c:v>
                </c:pt>
                <c:pt idx="3">
                  <c:v>Autres</c:v>
                </c:pt>
                <c:pt idx="4">
                  <c:v>Camionnette</c:v>
                </c:pt>
                <c:pt idx="5">
                  <c:v>Agraire</c:v>
                </c:pt>
                <c:pt idx="6">
                  <c:v>Génie Civil</c:v>
                </c:pt>
              </c:strCache>
            </c:strRef>
          </c:cat>
          <c:val>
            <c:numRef>
              <c:f>Sheet1!$B$4:$I$4</c:f>
              <c:numCache>
                <c:formatCode>General</c:formatCode>
                <c:ptCount val="8"/>
              </c:numCache>
            </c:numRef>
          </c:val>
        </c:ser>
      </c:pie3DChart>
      <c:spPr>
        <a:solidFill>
          <a:srgbClr val="FFFFFF">
            <a:alpha val="0"/>
          </a:srgbClr>
        </a:solidFill>
        <a:ln w="0">
          <a:noFill/>
          <a:prstDash val="solid"/>
        </a:ln>
      </c:spPr>
    </c:plotArea>
    <c:legend>
      <c:legendPos val="r"/>
      <c:legendEntry>
        <c:idx val="7"/>
        <c:delete val="1"/>
      </c:legendEntry>
      <c:layout>
        <c:manualLayout>
          <c:xMode val="edge"/>
          <c:yMode val="edge"/>
          <c:x val="0.67745505869087796"/>
          <c:y val="0.13968253968253969"/>
          <c:w val="0.31437125748502992"/>
          <c:h val="0.66020314725233342"/>
        </c:manualLayout>
      </c:layout>
      <c:spPr>
        <a:noFill/>
        <a:ln w="3175">
          <a:solidFill>
            <a:srgbClr val="000000"/>
          </a:solidFill>
          <a:prstDash val="solid"/>
        </a:ln>
      </c:spPr>
      <c:txPr>
        <a:bodyPr/>
        <a:lstStyle/>
        <a:p>
          <a:pPr>
            <a:defRPr sz="850" b="1" i="0" u="none" strike="noStrike" baseline="0">
              <a:solidFill>
                <a:srgbClr val="000000"/>
              </a:solidFill>
              <a:latin typeface="Arial"/>
              <a:ea typeface="Arial"/>
              <a:cs typeface="Arial"/>
            </a:defRPr>
          </a:pPr>
          <a:endParaRPr lang="fr-FR"/>
        </a:p>
      </c:txPr>
    </c:legend>
    <c:plotVisOnly val="1"/>
    <c:dispBlanksAs val="zero"/>
  </c:chart>
  <c:spPr>
    <a:noFill/>
    <a:ln>
      <a:noFill/>
    </a:ln>
  </c:spPr>
  <c:txPr>
    <a:bodyPr/>
    <a:lstStyle/>
    <a:p>
      <a:pPr>
        <a:defRPr sz="925" b="1" i="0" u="none" strike="noStrike" baseline="0">
          <a:solidFill>
            <a:srgbClr val="000000"/>
          </a:solidFill>
          <a:latin typeface="Arial"/>
          <a:ea typeface="Arial"/>
          <a:cs typeface="Arial"/>
        </a:defRPr>
      </a:pPr>
      <a:endParaRPr lang="fr-FR"/>
    </a:p>
  </c:txPr>
  <c:externalData r:id="rId1"/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Cliquez pour modifier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A81CDC-A5D7-4283-98D8-7607EBBFD8A6}" type="datetimeFigureOut">
              <a:rPr lang="fr-FR" smtClean="0"/>
              <a:pPr/>
              <a:t>11/03/2009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B41AF2-4792-4195-B7AD-D89B679EE25E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A81CDC-A5D7-4283-98D8-7607EBBFD8A6}" type="datetimeFigureOut">
              <a:rPr lang="fr-FR" smtClean="0"/>
              <a:pPr/>
              <a:t>11/03/2009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B41AF2-4792-4195-B7AD-D89B679EE25E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A81CDC-A5D7-4283-98D8-7607EBBFD8A6}" type="datetimeFigureOut">
              <a:rPr lang="fr-FR" smtClean="0"/>
              <a:pPr/>
              <a:t>11/03/2009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B41AF2-4792-4195-B7AD-D89B679EE25E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A81CDC-A5D7-4283-98D8-7607EBBFD8A6}" type="datetimeFigureOut">
              <a:rPr lang="fr-FR" smtClean="0"/>
              <a:pPr/>
              <a:t>11/03/2009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B41AF2-4792-4195-B7AD-D89B679EE25E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A81CDC-A5D7-4283-98D8-7607EBBFD8A6}" type="datetimeFigureOut">
              <a:rPr lang="fr-FR" smtClean="0"/>
              <a:pPr/>
              <a:t>11/03/2009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B41AF2-4792-4195-B7AD-D89B679EE25E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A81CDC-A5D7-4283-98D8-7607EBBFD8A6}" type="datetimeFigureOut">
              <a:rPr lang="fr-FR" smtClean="0"/>
              <a:pPr/>
              <a:t>11/03/2009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B41AF2-4792-4195-B7AD-D89B679EE25E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A81CDC-A5D7-4283-98D8-7607EBBFD8A6}" type="datetimeFigureOut">
              <a:rPr lang="fr-FR" smtClean="0"/>
              <a:pPr/>
              <a:t>11/03/2009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B41AF2-4792-4195-B7AD-D89B679EE25E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A81CDC-A5D7-4283-98D8-7607EBBFD8A6}" type="datetimeFigureOut">
              <a:rPr lang="fr-FR" smtClean="0"/>
              <a:pPr/>
              <a:t>11/03/2009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B41AF2-4792-4195-B7AD-D89B679EE25E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A81CDC-A5D7-4283-98D8-7607EBBFD8A6}" type="datetimeFigureOut">
              <a:rPr lang="fr-FR" smtClean="0"/>
              <a:pPr/>
              <a:t>11/03/2009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B41AF2-4792-4195-B7AD-D89B679EE25E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A81CDC-A5D7-4283-98D8-7607EBBFD8A6}" type="datetimeFigureOut">
              <a:rPr lang="fr-FR" smtClean="0"/>
              <a:pPr/>
              <a:t>11/03/2009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B41AF2-4792-4195-B7AD-D89B679EE25E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A81CDC-A5D7-4283-98D8-7607EBBFD8A6}" type="datetimeFigureOut">
              <a:rPr lang="fr-FR" smtClean="0"/>
              <a:pPr/>
              <a:t>11/03/2009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B41AF2-4792-4195-B7AD-D89B679EE25E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EA81CDC-A5D7-4283-98D8-7607EBBFD8A6}" type="datetimeFigureOut">
              <a:rPr lang="fr-FR" smtClean="0"/>
              <a:pPr/>
              <a:t>11/03/2009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4B41AF2-4792-4195-B7AD-D89B679EE25E}" type="slidenum">
              <a:rPr lang="fr-FR" smtClean="0"/>
              <a:pPr/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gif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gif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gif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gif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gif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gif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gif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emf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Relationship Id="rId4" Type="http://schemas.openxmlformats.org/officeDocument/2006/relationships/chart" Target="../charts/chart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gif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4.jpe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gif"/><Relationship Id="rId2" Type="http://schemas.openxmlformats.org/officeDocument/2006/relationships/image" Target="../media/image48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0.gif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emf"/><Relationship Id="rId3" Type="http://schemas.openxmlformats.org/officeDocument/2006/relationships/image" Target="../media/image8.emf"/><Relationship Id="rId7" Type="http://schemas.openxmlformats.org/officeDocument/2006/relationships/image" Target="../media/image12.emf"/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emf"/><Relationship Id="rId5" Type="http://schemas.openxmlformats.org/officeDocument/2006/relationships/image" Target="../media/image10.emf"/><Relationship Id="rId4" Type="http://schemas.openxmlformats.org/officeDocument/2006/relationships/image" Target="../media/image9.emf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3786182" cy="27857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Image 5" descr="news_2003_043_667"/>
          <p:cNvPicPr/>
          <p:nvPr/>
        </p:nvPicPr>
        <p:blipFill>
          <a:blip r:embed="rId3"/>
          <a:srcRect t="6764" r="13640"/>
          <a:stretch>
            <a:fillRect/>
          </a:stretch>
        </p:blipFill>
        <p:spPr bwMode="auto">
          <a:xfrm>
            <a:off x="3786182" y="0"/>
            <a:ext cx="5357818" cy="27860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Image 6"/>
          <p:cNvPicPr/>
          <p:nvPr/>
        </p:nvPicPr>
        <p:blipFill>
          <a:blip r:embed="rId4"/>
          <a:stretch>
            <a:fillRect/>
          </a:stretch>
        </p:blipFill>
        <p:spPr bwMode="auto">
          <a:xfrm>
            <a:off x="0" y="2786059"/>
            <a:ext cx="2500298" cy="4071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Image 7" descr="firestone 01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00298" y="2786059"/>
            <a:ext cx="6643702" cy="4071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re 1"/>
          <p:cNvSpPr txBox="1">
            <a:spLocks/>
          </p:cNvSpPr>
          <p:nvPr/>
        </p:nvSpPr>
        <p:spPr>
          <a:xfrm>
            <a:off x="214282" y="214290"/>
            <a:ext cx="5572164" cy="720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 lnSpcReduction="100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4400" b="1" i="0" u="none" strike="noStrike" kern="1200" cap="none" spc="0" normalizeH="0" baseline="0" noProof="0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+mn-lt"/>
                <a:ea typeface="+mj-ea"/>
                <a:cs typeface="+mj-cs"/>
              </a:rPr>
              <a:t>TURKOWIAK Alexandre</a:t>
            </a:r>
            <a:endParaRPr kumimoji="0" lang="fr-FR" sz="4400" b="1" i="0" u="none" strike="noStrike" kern="1200" cap="none" spc="0" normalizeH="0" baseline="0" noProof="0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uLnTx/>
              <a:uFillTx/>
              <a:latin typeface="+mn-lt"/>
              <a:ea typeface="+mj-ea"/>
              <a:cs typeface="+mj-cs"/>
            </a:endParaRPr>
          </a:p>
        </p:txBody>
      </p:sp>
      <p:sp>
        <p:nvSpPr>
          <p:cNvPr id="10" name="ZoneTexte 9"/>
          <p:cNvSpPr txBox="1"/>
          <p:nvPr/>
        </p:nvSpPr>
        <p:spPr>
          <a:xfrm>
            <a:off x="7072330" y="214290"/>
            <a:ext cx="1857388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fr-FR" sz="40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2TSMAI</a:t>
            </a:r>
            <a:endParaRPr lang="fr-FR" sz="4000" b="1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1" name="ZoneTexte 10"/>
          <p:cNvSpPr txBox="1"/>
          <p:nvPr/>
        </p:nvSpPr>
        <p:spPr>
          <a:xfrm>
            <a:off x="214282" y="6150114"/>
            <a:ext cx="3357586" cy="707886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fr-FR" sz="40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Lycée Carnot</a:t>
            </a:r>
            <a:endParaRPr lang="fr-FR" sz="4000" b="1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2" name="ZoneTexte 11"/>
          <p:cNvSpPr txBox="1"/>
          <p:nvPr/>
        </p:nvSpPr>
        <p:spPr>
          <a:xfrm>
            <a:off x="4643438" y="6150114"/>
            <a:ext cx="4500562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fr-FR" sz="40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Session: 2008-2009</a:t>
            </a:r>
            <a:endParaRPr lang="fr-FR" sz="4000" b="1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500"/>
                            </p:stCondLst>
                            <p:childTnLst>
                              <p:par>
                                <p:cTn id="2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5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650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7500"/>
                            </p:stCondLst>
                            <p:childTnLst>
                              <p:par>
                                <p:cTn id="4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8500"/>
                            </p:stCondLst>
                            <p:childTnLst>
                              <p:par>
                                <p:cTn id="4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5" descr="norm.bmp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892" y="0"/>
            <a:ext cx="9106215" cy="6858000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 descr="trans.bmp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892" y="0"/>
            <a:ext cx="9106215" cy="6858000"/>
          </a:xfrm>
          <a:prstGeom prst="rect">
            <a:avLst/>
          </a:prstGeom>
        </p:spPr>
      </p:pic>
    </p:spTree>
  </p:cSld>
  <p:clrMapOvr>
    <a:masterClrMapping/>
  </p:clrMapOvr>
  <p:transition advClick="0" advTm="0"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Image 15" descr="Mélangeurs.bmp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892" y="0"/>
            <a:ext cx="9106215" cy="6858000"/>
          </a:xfrm>
          <a:prstGeom prst="rect">
            <a:avLst/>
          </a:prstGeom>
        </p:spPr>
      </p:pic>
      <p:pic>
        <p:nvPicPr>
          <p:cNvPr id="1034" name="Picture 10" descr="D:\Mes documents\Mes images\01 processus de fabrication\01 Mélangeur\Département des mélangeurs 01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76513" y="2643182"/>
            <a:ext cx="3990975" cy="2743200"/>
          </a:xfrm>
          <a:prstGeom prst="rect">
            <a:avLst/>
          </a:prstGeom>
          <a:noFill/>
        </p:spPr>
      </p:pic>
      <p:cxnSp>
        <p:nvCxnSpPr>
          <p:cNvPr id="13" name="Connecteur droit avec flèche 12"/>
          <p:cNvCxnSpPr>
            <a:stCxn id="1034" idx="3"/>
          </p:cNvCxnSpPr>
          <p:nvPr/>
        </p:nvCxnSpPr>
        <p:spPr>
          <a:xfrm flipV="1">
            <a:off x="6567488" y="4000504"/>
            <a:ext cx="1219222" cy="14278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 descr="trans.bmp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892" y="0"/>
            <a:ext cx="9106215" cy="6858000"/>
          </a:xfrm>
          <a:prstGeom prst="rect">
            <a:avLst/>
          </a:prstGeom>
        </p:spPr>
      </p:pic>
    </p:spTree>
  </p:cSld>
  <p:clrMapOvr>
    <a:masterClrMapping/>
  </p:clrMapOvr>
  <p:transition advClick="0" advTm="0"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calandres.bmp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892" y="0"/>
            <a:ext cx="9106215" cy="6858000"/>
          </a:xfrm>
          <a:prstGeom prst="rect">
            <a:avLst/>
          </a:prstGeom>
        </p:spPr>
      </p:pic>
      <p:pic>
        <p:nvPicPr>
          <p:cNvPr id="4098" name="Picture 2" descr="D:\Mes documents\Mes images\01 processus de fabrication\Calandre textile\Département calandre textiles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4114800"/>
            <a:ext cx="3990975" cy="2743200"/>
          </a:xfrm>
          <a:prstGeom prst="rect">
            <a:avLst/>
          </a:prstGeom>
          <a:noFill/>
        </p:spPr>
      </p:pic>
      <p:cxnSp>
        <p:nvCxnSpPr>
          <p:cNvPr id="6" name="Connecteur droit avec flèche 5"/>
          <p:cNvCxnSpPr/>
          <p:nvPr/>
        </p:nvCxnSpPr>
        <p:spPr>
          <a:xfrm rot="5400000">
            <a:off x="6965173" y="3536157"/>
            <a:ext cx="285752" cy="214314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099" name="Picture 3" descr="D:\Mes documents\Mes images\01 processus de fabrication\Calandre métalique\Département calandre métalique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286380" y="785794"/>
            <a:ext cx="3857620" cy="2743200"/>
          </a:xfrm>
          <a:prstGeom prst="rect">
            <a:avLst/>
          </a:prstGeom>
          <a:noFill/>
        </p:spPr>
      </p:pic>
      <p:cxnSp>
        <p:nvCxnSpPr>
          <p:cNvPr id="10" name="Connecteur droit avec flèche 9"/>
          <p:cNvCxnSpPr/>
          <p:nvPr/>
        </p:nvCxnSpPr>
        <p:spPr>
          <a:xfrm flipV="1">
            <a:off x="4000496" y="4357694"/>
            <a:ext cx="1009653" cy="1128706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ZoneTexte 18"/>
          <p:cNvSpPr txBox="1"/>
          <p:nvPr/>
        </p:nvSpPr>
        <p:spPr>
          <a:xfrm>
            <a:off x="4214810" y="5214950"/>
            <a:ext cx="22860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 smtClean="0">
                <a:solidFill>
                  <a:srgbClr val="FF0000"/>
                </a:solidFill>
              </a:rPr>
              <a:t>Calandrage textiles</a:t>
            </a:r>
            <a:endParaRPr lang="fr-FR" b="1" dirty="0">
              <a:solidFill>
                <a:srgbClr val="FF0000"/>
              </a:solidFill>
            </a:endParaRPr>
          </a:p>
        </p:txBody>
      </p:sp>
      <p:sp>
        <p:nvSpPr>
          <p:cNvPr id="20" name="ZoneTexte 19"/>
          <p:cNvSpPr txBox="1"/>
          <p:nvPr/>
        </p:nvSpPr>
        <p:spPr>
          <a:xfrm>
            <a:off x="7215206" y="3571876"/>
            <a:ext cx="192879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 smtClean="0">
                <a:solidFill>
                  <a:srgbClr val="FF0000"/>
                </a:solidFill>
              </a:rPr>
              <a:t>Calandrage métallique</a:t>
            </a:r>
            <a:endParaRPr lang="fr-FR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 descr="trans.bmp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892" y="0"/>
            <a:ext cx="9106215" cy="6858000"/>
          </a:xfrm>
          <a:prstGeom prst="rect">
            <a:avLst/>
          </a:prstGeom>
        </p:spPr>
      </p:pic>
    </p:spTree>
  </p:cSld>
  <p:clrMapOvr>
    <a:masterClrMapping/>
  </p:clrMapOvr>
  <p:transition advClick="0" advTm="0"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 8" descr="textiles.bmp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892" y="0"/>
            <a:ext cx="9106215" cy="6858000"/>
          </a:xfrm>
          <a:prstGeom prst="rect">
            <a:avLst/>
          </a:prstGeom>
        </p:spPr>
      </p:pic>
      <p:pic>
        <p:nvPicPr>
          <p:cNvPr id="5122" name="Picture 2" descr="D:\Mes documents\Mes images\01 processus de fabrication\Coupe textile\Département coupe textile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4114800"/>
            <a:ext cx="3990975" cy="2743200"/>
          </a:xfrm>
          <a:prstGeom prst="rect">
            <a:avLst/>
          </a:prstGeom>
          <a:noFill/>
        </p:spPr>
      </p:pic>
      <p:cxnSp>
        <p:nvCxnSpPr>
          <p:cNvPr id="12" name="Connecteur droit avec flèche 11"/>
          <p:cNvCxnSpPr>
            <a:stCxn id="5122" idx="3"/>
          </p:cNvCxnSpPr>
          <p:nvPr/>
        </p:nvCxnSpPr>
        <p:spPr>
          <a:xfrm flipV="1">
            <a:off x="3990975" y="4357694"/>
            <a:ext cx="509587" cy="1128706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 descr="trans.bmp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892" y="0"/>
            <a:ext cx="9106215" cy="6858000"/>
          </a:xfrm>
          <a:prstGeom prst="rect">
            <a:avLst/>
          </a:prstGeom>
        </p:spPr>
      </p:pic>
    </p:spTree>
  </p:cSld>
  <p:clrMapOvr>
    <a:masterClrMapping/>
  </p:clrMapOvr>
  <p:transition advClick="0" advTm="0"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 descr="coupe métallique.bmp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892" y="0"/>
            <a:ext cx="9106215" cy="6858000"/>
          </a:xfrm>
          <a:prstGeom prst="rect">
            <a:avLst/>
          </a:prstGeom>
        </p:spPr>
      </p:pic>
      <p:pic>
        <p:nvPicPr>
          <p:cNvPr id="6146" name="Picture 2" descr="D:\Mes documents\Mes images\01 processus de fabrication\Coupe métalique\Département coupe métallique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76513" y="3786190"/>
            <a:ext cx="3990975" cy="2743200"/>
          </a:xfrm>
          <a:prstGeom prst="rect">
            <a:avLst/>
          </a:prstGeom>
          <a:noFill/>
        </p:spPr>
      </p:pic>
      <p:cxnSp>
        <p:nvCxnSpPr>
          <p:cNvPr id="8" name="Connecteur droit avec flèche 7"/>
          <p:cNvCxnSpPr>
            <a:stCxn id="6146" idx="0"/>
          </p:cNvCxnSpPr>
          <p:nvPr/>
        </p:nvCxnSpPr>
        <p:spPr>
          <a:xfrm rot="5400000" flipH="1" flipV="1">
            <a:off x="4536281" y="3107530"/>
            <a:ext cx="714380" cy="642941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 descr="trans.bmp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892" y="0"/>
            <a:ext cx="9106215" cy="6858000"/>
          </a:xfrm>
          <a:prstGeom prst="rect">
            <a:avLst/>
          </a:prstGeom>
        </p:spPr>
      </p:pic>
    </p:spTree>
  </p:cSld>
  <p:clrMapOvr>
    <a:masterClrMapping/>
  </p:clrMapOvr>
  <p:transition advClick="0" advTm="0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/>
          <p:cNvSpPr txBox="1"/>
          <p:nvPr/>
        </p:nvSpPr>
        <p:spPr>
          <a:xfrm>
            <a:off x="285720" y="214290"/>
            <a:ext cx="8572560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fr-FR" sz="40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SOMMAIRE</a:t>
            </a:r>
            <a:endParaRPr lang="fr-FR" sz="40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3" name="ZoneTexte 2"/>
          <p:cNvSpPr txBox="1"/>
          <p:nvPr/>
        </p:nvSpPr>
        <p:spPr>
          <a:xfrm>
            <a:off x="357158" y="857232"/>
            <a:ext cx="8501122" cy="575542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fr-FR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Présentation de l’entreprise :</a:t>
            </a:r>
          </a:p>
          <a:p>
            <a:pPr>
              <a:buFont typeface="Courier New" pitchFamily="49" charset="0"/>
              <a:buChar char="o"/>
            </a:pPr>
            <a:endParaRPr lang="fr-FR" sz="24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lvl="1">
              <a:buFont typeface="Courier New" pitchFamily="49" charset="0"/>
              <a:buChar char="o"/>
            </a:pPr>
            <a:r>
              <a:rPr lang="fr-FR" sz="2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fr-FR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Historique</a:t>
            </a:r>
          </a:p>
          <a:p>
            <a:pPr>
              <a:buFont typeface="Courier New" pitchFamily="49" charset="0"/>
              <a:buChar char="o"/>
            </a:pPr>
            <a:endParaRPr lang="fr-FR" sz="24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lvl="1">
              <a:buFont typeface="Courier New" pitchFamily="49" charset="0"/>
              <a:buChar char="o"/>
            </a:pPr>
            <a:r>
              <a:rPr lang="fr-FR" sz="2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fr-FR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Situation géographique</a:t>
            </a:r>
          </a:p>
          <a:p>
            <a:pPr>
              <a:buFont typeface="Courier New" pitchFamily="49" charset="0"/>
              <a:buChar char="o"/>
            </a:pPr>
            <a:endParaRPr lang="fr-FR" sz="24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lvl="1">
              <a:buFont typeface="Courier New" pitchFamily="49" charset="0"/>
              <a:buChar char="o"/>
            </a:pPr>
            <a:r>
              <a:rPr lang="fr-FR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Usine de Béthune implantation</a:t>
            </a:r>
          </a:p>
          <a:p>
            <a:pPr>
              <a:buFont typeface="Courier New" pitchFamily="49" charset="0"/>
              <a:buChar char="o"/>
            </a:pPr>
            <a:endParaRPr lang="fr-FR" sz="24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lvl="1">
              <a:buFont typeface="Courier New" pitchFamily="49" charset="0"/>
              <a:buChar char="o"/>
            </a:pPr>
            <a:r>
              <a:rPr lang="fr-FR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Produits fabriqués</a:t>
            </a:r>
          </a:p>
          <a:p>
            <a:pPr>
              <a:buFont typeface="Courier New" pitchFamily="49" charset="0"/>
              <a:buChar char="o"/>
            </a:pPr>
            <a:endParaRPr lang="fr-FR" sz="24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lvl="1">
              <a:buFont typeface="Courier New" pitchFamily="49" charset="0"/>
              <a:buChar char="o"/>
            </a:pPr>
            <a:r>
              <a:rPr lang="fr-FR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Quelques chiffres</a:t>
            </a:r>
          </a:p>
          <a:p>
            <a:endParaRPr lang="fr-FR" sz="24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r>
              <a:rPr lang="fr-FR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Thème professionnel :</a:t>
            </a:r>
          </a:p>
          <a:p>
            <a:endParaRPr lang="fr-FR" sz="24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lvl="1">
              <a:buFont typeface="Courier New" pitchFamily="49" charset="0"/>
              <a:buChar char="o"/>
            </a:pPr>
            <a:r>
              <a:rPr lang="fr-FR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Projet détecteur optoélectronique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5" descr="bande de roulement.bmp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892" y="0"/>
            <a:ext cx="9106215" cy="6858000"/>
          </a:xfrm>
          <a:prstGeom prst="rect">
            <a:avLst/>
          </a:prstGeom>
        </p:spPr>
      </p:pic>
      <p:pic>
        <p:nvPicPr>
          <p:cNvPr id="7170" name="Picture 2" descr="D:\Mes documents\Mes images\01 processus de fabrication\Bande de roulement\Département Bande de roulement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71736" y="3286124"/>
            <a:ext cx="3990975" cy="2743200"/>
          </a:xfrm>
          <a:prstGeom prst="rect">
            <a:avLst/>
          </a:prstGeom>
          <a:noFill/>
        </p:spPr>
      </p:pic>
      <p:cxnSp>
        <p:nvCxnSpPr>
          <p:cNvPr id="11" name="Connecteur droit avec flèche 10"/>
          <p:cNvCxnSpPr>
            <a:stCxn id="7170" idx="0"/>
          </p:cNvCxnSpPr>
          <p:nvPr/>
        </p:nvCxnSpPr>
        <p:spPr>
          <a:xfrm rot="5400000" flipH="1" flipV="1">
            <a:off x="4498174" y="2712232"/>
            <a:ext cx="642942" cy="504842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 descr="trans.bmp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892" y="0"/>
            <a:ext cx="9106215" cy="6858000"/>
          </a:xfrm>
          <a:prstGeom prst="rect">
            <a:avLst/>
          </a:prstGeom>
        </p:spPr>
      </p:pic>
    </p:spTree>
  </p:cSld>
  <p:clrMapOvr>
    <a:masterClrMapping/>
  </p:clrMapOvr>
  <p:transition advClick="0" advTm="0">
    <p:fad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 descr="Tringle.bmp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892" y="0"/>
            <a:ext cx="9106215" cy="6858000"/>
          </a:xfrm>
          <a:prstGeom prst="rect">
            <a:avLst/>
          </a:prstGeom>
        </p:spPr>
      </p:pic>
      <p:pic>
        <p:nvPicPr>
          <p:cNvPr id="8194" name="Picture 2" descr="D:\Mes documents\Mes images\01 processus de fabrication\Tringles\Département tringles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8" y="2143116"/>
            <a:ext cx="3990975" cy="2743200"/>
          </a:xfrm>
          <a:prstGeom prst="rect">
            <a:avLst/>
          </a:prstGeom>
          <a:noFill/>
        </p:spPr>
      </p:pic>
      <p:cxnSp>
        <p:nvCxnSpPr>
          <p:cNvPr id="8" name="Connecteur droit avec flèche 7"/>
          <p:cNvCxnSpPr>
            <a:stCxn id="8194" idx="3"/>
          </p:cNvCxnSpPr>
          <p:nvPr/>
        </p:nvCxnSpPr>
        <p:spPr>
          <a:xfrm flipV="1">
            <a:off x="4348133" y="3500438"/>
            <a:ext cx="723933" cy="14278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/>
          <p:cNvSpPr txBox="1"/>
          <p:nvPr/>
        </p:nvSpPr>
        <p:spPr>
          <a:xfrm>
            <a:off x="0" y="357166"/>
            <a:ext cx="9144000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fr-FR" sz="40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Produits fabriqués</a:t>
            </a:r>
            <a:endParaRPr lang="fr-FR" sz="40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3" name="ZoneTexte 2"/>
          <p:cNvSpPr txBox="1"/>
          <p:nvPr/>
        </p:nvSpPr>
        <p:spPr>
          <a:xfrm>
            <a:off x="0" y="1357298"/>
            <a:ext cx="9144000" cy="2492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000" b="1" dirty="0" smtClean="0">
                <a:latin typeface="Arial Black" pitchFamily="34" charset="0"/>
              </a:rPr>
              <a:t>Le pneumatique est le produit principal fabriqué par BRIDGESTONE.</a:t>
            </a:r>
          </a:p>
          <a:p>
            <a:endParaRPr lang="fr-FR" sz="2000" b="1" dirty="0" smtClean="0"/>
          </a:p>
          <a:p>
            <a:r>
              <a:rPr lang="fr-FR" sz="2000" b="1" dirty="0" smtClean="0"/>
              <a:t>Seul contact entre la voiture et la route, le pneu automobile est l'une des inventions les plus remarquables. Spécialisé dans le caoutchouc, </a:t>
            </a:r>
            <a:r>
              <a:rPr lang="fr-FR" sz="2000" b="1" dirty="0" err="1" smtClean="0"/>
              <a:t>Bridgestone</a:t>
            </a:r>
            <a:r>
              <a:rPr lang="fr-FR" sz="2000" b="1" dirty="0" smtClean="0"/>
              <a:t> propose une gamme de pneu très variée:</a:t>
            </a:r>
          </a:p>
          <a:p>
            <a:endParaRPr lang="fr-FR" dirty="0" smtClean="0"/>
          </a:p>
          <a:p>
            <a:endParaRPr lang="fr-FR" dirty="0" smtClean="0"/>
          </a:p>
        </p:txBody>
      </p:sp>
      <p:pic>
        <p:nvPicPr>
          <p:cNvPr id="4" name="Image 3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214686"/>
            <a:ext cx="9144000" cy="36433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4"/>
          <p:cNvSpPr/>
          <p:nvPr/>
        </p:nvSpPr>
        <p:spPr>
          <a:xfrm>
            <a:off x="1428728" y="3429000"/>
            <a:ext cx="1214446" cy="3286148"/>
          </a:xfrm>
          <a:prstGeom prst="rect">
            <a:avLst/>
          </a:prstGeom>
          <a:noFill/>
          <a:ln w="508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/>
          <p:cNvSpPr txBox="1"/>
          <p:nvPr/>
        </p:nvSpPr>
        <p:spPr>
          <a:xfrm>
            <a:off x="0" y="357166"/>
            <a:ext cx="9144000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fr-FR" sz="40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QUELQUES </a:t>
            </a:r>
            <a:r>
              <a:rPr lang="fr-FR" sz="4000" b="1" cap="all" dirty="0" err="1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CHIFFREs</a:t>
            </a:r>
            <a:endParaRPr lang="fr-FR" sz="40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graphicFrame>
        <p:nvGraphicFramePr>
          <p:cNvPr id="3" name="Objet 44"/>
          <p:cNvGraphicFramePr/>
          <p:nvPr/>
        </p:nvGraphicFramePr>
        <p:xfrm>
          <a:off x="500034" y="1785926"/>
          <a:ext cx="3800475" cy="25241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4" name="Objet 44"/>
          <p:cNvGraphicFramePr/>
          <p:nvPr/>
        </p:nvGraphicFramePr>
        <p:xfrm>
          <a:off x="5143504" y="1785926"/>
          <a:ext cx="3533775" cy="25241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ZoneTexte 4"/>
          <p:cNvSpPr txBox="1"/>
          <p:nvPr/>
        </p:nvSpPr>
        <p:spPr>
          <a:xfrm>
            <a:off x="0" y="1071546"/>
            <a:ext cx="914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 smtClean="0"/>
              <a:t>L’usine de Béthune emploie plus de 1500 salariés. Grâce à eux </a:t>
            </a:r>
            <a:r>
              <a:rPr lang="fr-FR" b="1" dirty="0" err="1" smtClean="0"/>
              <a:t>Bridgestone</a:t>
            </a:r>
            <a:r>
              <a:rPr lang="fr-FR" b="1" dirty="0" smtClean="0"/>
              <a:t> réalise un chiffre d’affaires conséquent et produit un grand nombre de pneus par an.</a:t>
            </a:r>
            <a:endParaRPr lang="fr-FR" b="1" dirty="0"/>
          </a:p>
        </p:txBody>
      </p:sp>
      <p:sp>
        <p:nvSpPr>
          <p:cNvPr id="6" name="ZoneTexte 5"/>
          <p:cNvSpPr txBox="1"/>
          <p:nvPr/>
        </p:nvSpPr>
        <p:spPr>
          <a:xfrm>
            <a:off x="0" y="4429132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 smtClean="0"/>
              <a:t>Répartition du chiffre d’affaires de BRIDGESTONE France par produits en 2008 :</a:t>
            </a:r>
            <a:endParaRPr lang="fr-FR" b="1" dirty="0"/>
          </a:p>
        </p:txBody>
      </p:sp>
      <p:graphicFrame>
        <p:nvGraphicFramePr>
          <p:cNvPr id="7" name="Objet 2"/>
          <p:cNvGraphicFramePr/>
          <p:nvPr/>
        </p:nvGraphicFramePr>
        <p:xfrm>
          <a:off x="1928794" y="4857750"/>
          <a:ext cx="6215106" cy="20002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cxnSp>
        <p:nvCxnSpPr>
          <p:cNvPr id="9" name="Connecteur droit avec flèche 8"/>
          <p:cNvCxnSpPr/>
          <p:nvPr/>
        </p:nvCxnSpPr>
        <p:spPr>
          <a:xfrm flipV="1">
            <a:off x="1000100" y="2714620"/>
            <a:ext cx="1143008" cy="285752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Connecteur droit avec flèche 9"/>
          <p:cNvCxnSpPr/>
          <p:nvPr/>
        </p:nvCxnSpPr>
        <p:spPr>
          <a:xfrm flipV="1">
            <a:off x="5929322" y="2643182"/>
            <a:ext cx="1143008" cy="285752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3" grpId="0">
        <p:bldAsOne/>
      </p:bldGraphic>
      <p:bldGraphic spid="4" grpId="0">
        <p:bldAsOne/>
      </p:bldGraphic>
      <p:bldGraphic spid="7" grpId="0">
        <p:bldAsOne/>
      </p:bldGraphic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/>
          <p:cNvSpPr txBox="1"/>
          <p:nvPr/>
        </p:nvSpPr>
        <p:spPr>
          <a:xfrm>
            <a:off x="0" y="2828836"/>
            <a:ext cx="9144000" cy="120032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fr-FR" sz="7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Thème Professionnel</a:t>
            </a:r>
            <a:endParaRPr lang="fr-FR" sz="72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ZoneTexte 2"/>
          <p:cNvSpPr txBox="1"/>
          <p:nvPr/>
        </p:nvSpPr>
        <p:spPr>
          <a:xfrm>
            <a:off x="0" y="3143248"/>
            <a:ext cx="9144000" cy="120032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fr-FR" sz="3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INSTALLATION D’UN DETECTEUR OPTOELECTRONIQUE</a:t>
            </a:r>
            <a:endParaRPr lang="fr-FR" sz="36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advClick="0" advTm="0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41991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1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4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4.07407E-6 L 0 -0.27824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3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3" grpId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/>
          <p:cNvSpPr txBox="1"/>
          <p:nvPr/>
        </p:nvSpPr>
        <p:spPr>
          <a:xfrm>
            <a:off x="0" y="1285860"/>
            <a:ext cx="9144000" cy="120032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fr-FR" sz="3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INSTALLATION D’UN DETECTEUR OPTOELECTRONIQUE</a:t>
            </a:r>
            <a:endParaRPr lang="fr-FR" sz="36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4" name="ZoneTexte 3"/>
          <p:cNvSpPr txBox="1"/>
          <p:nvPr/>
        </p:nvSpPr>
        <p:spPr>
          <a:xfrm>
            <a:off x="0" y="0"/>
            <a:ext cx="9144000" cy="120032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fr-FR" sz="7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Thème Professionnel</a:t>
            </a:r>
            <a:endParaRPr lang="fr-FR" sz="72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0" y="2285992"/>
            <a:ext cx="224131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buFont typeface="Wingdings" pitchFamily="2" charset="2"/>
              <a:buChar char="Ø"/>
            </a:pPr>
            <a:r>
              <a:rPr lang="fr-FR" sz="5400" b="1" cap="none" spc="50" dirty="0" smtClean="0">
                <a:ln w="11430"/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Où ?</a:t>
            </a:r>
            <a:endParaRPr lang="fr-FR" sz="5400" b="1" cap="none" spc="50" dirty="0">
              <a:ln w="11430"/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928662" y="3357562"/>
            <a:ext cx="406515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buFont typeface="Wingdings" pitchFamily="2" charset="2"/>
              <a:buChar char="Ø"/>
            </a:pPr>
            <a:r>
              <a:rPr lang="fr-FR" sz="5400" b="1" cap="none" spc="50" dirty="0" smtClean="0">
                <a:ln w="11430"/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Pourquoi ?</a:t>
            </a:r>
            <a:endParaRPr lang="fr-FR" sz="5400" b="1" cap="none" spc="50" dirty="0">
              <a:ln w="11430"/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2857488" y="4429132"/>
            <a:ext cx="425148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buFont typeface="Wingdings" pitchFamily="2" charset="2"/>
              <a:buChar char="Ø"/>
            </a:pPr>
            <a:r>
              <a:rPr lang="fr-FR" sz="5400" b="1" cap="none" spc="50" dirty="0" smtClean="0">
                <a:ln w="11430"/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Comment ?</a:t>
            </a:r>
            <a:endParaRPr lang="fr-FR" sz="5400" b="1" cap="none" spc="50" dirty="0">
              <a:ln w="11430"/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4714876" y="5500702"/>
            <a:ext cx="420333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buFont typeface="Wingdings" pitchFamily="2" charset="2"/>
              <a:buChar char="Ø"/>
            </a:pPr>
            <a:r>
              <a:rPr lang="fr-FR" sz="5400" b="1" cap="none" spc="50" dirty="0" smtClean="0">
                <a:ln w="11430"/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Installation</a:t>
            </a:r>
            <a:endParaRPr lang="fr-FR" sz="5400" b="1" cap="none" spc="50" dirty="0">
              <a:ln w="11430"/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54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54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54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/>
          <p:cNvSpPr txBox="1"/>
          <p:nvPr/>
        </p:nvSpPr>
        <p:spPr>
          <a:xfrm>
            <a:off x="0" y="1285860"/>
            <a:ext cx="9144000" cy="120032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fr-FR" sz="3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INSTALLATION D’UN DETECTEUR OPTOELECTRONIQUE</a:t>
            </a:r>
            <a:endParaRPr lang="fr-FR" sz="36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0" y="2285992"/>
            <a:ext cx="224131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buFont typeface="Wingdings" pitchFamily="2" charset="2"/>
              <a:buChar char="Ø"/>
            </a:pPr>
            <a:r>
              <a:rPr lang="fr-FR" sz="5400" b="1" cap="none" spc="50" dirty="0" smtClean="0">
                <a:ln w="11430"/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Où ?</a:t>
            </a:r>
            <a:endParaRPr lang="fr-FR" sz="5400" b="1" cap="none" spc="50" dirty="0">
              <a:ln w="11430"/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928662" y="3357562"/>
            <a:ext cx="406515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buFont typeface="Wingdings" pitchFamily="2" charset="2"/>
              <a:buChar char="Ø"/>
            </a:pPr>
            <a:r>
              <a:rPr lang="fr-FR" sz="5400" b="1" cap="none" spc="50" dirty="0" smtClean="0">
                <a:ln w="11430"/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Pourquoi ?</a:t>
            </a:r>
            <a:endParaRPr lang="fr-FR" sz="5400" b="1" cap="none" spc="50" dirty="0">
              <a:ln w="11430"/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2857488" y="4429132"/>
            <a:ext cx="425148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buFont typeface="Wingdings" pitchFamily="2" charset="2"/>
              <a:buChar char="Ø"/>
            </a:pPr>
            <a:r>
              <a:rPr lang="fr-FR" sz="5400" b="1" cap="none" spc="50" dirty="0" smtClean="0">
                <a:ln w="11430"/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Comment ?</a:t>
            </a:r>
            <a:endParaRPr lang="fr-FR" sz="5400" b="1" cap="none" spc="50" dirty="0">
              <a:ln w="11430"/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4714876" y="5500702"/>
            <a:ext cx="420333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buFont typeface="Wingdings" pitchFamily="2" charset="2"/>
              <a:buChar char="Ø"/>
            </a:pPr>
            <a:r>
              <a:rPr lang="fr-FR" sz="5400" b="1" cap="none" spc="50" dirty="0" smtClean="0">
                <a:ln w="11430"/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Installation</a:t>
            </a:r>
            <a:endParaRPr lang="fr-FR" sz="5400" b="1" cap="none" spc="50" dirty="0">
              <a:ln w="11430"/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1" name="ZoneTexte 10"/>
          <p:cNvSpPr txBox="1"/>
          <p:nvPr/>
        </p:nvSpPr>
        <p:spPr>
          <a:xfrm>
            <a:off x="0" y="0"/>
            <a:ext cx="9144000" cy="120032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fr-FR" sz="7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Thème Professionnel</a:t>
            </a:r>
            <a:endParaRPr lang="fr-FR" sz="72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  <p:bldP spid="8" grpId="0"/>
      <p:bldP spid="9" grpId="0"/>
      <p:bldP spid="11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0" y="2285992"/>
            <a:ext cx="224131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buFont typeface="Wingdings" pitchFamily="2" charset="2"/>
              <a:buChar char="Ø"/>
            </a:pPr>
            <a:r>
              <a:rPr lang="fr-FR" sz="5400" b="1" cap="none" spc="50" dirty="0" smtClean="0">
                <a:ln w="11430"/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Où ?</a:t>
            </a:r>
            <a:endParaRPr lang="fr-FR" sz="5400" b="1" cap="none" spc="50" dirty="0">
              <a:ln w="11430"/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4" name="ZoneTexte 13"/>
          <p:cNvSpPr txBox="1"/>
          <p:nvPr/>
        </p:nvSpPr>
        <p:spPr>
          <a:xfrm>
            <a:off x="0" y="3000372"/>
            <a:ext cx="914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/>
              <a:t>Les "</a:t>
            </a:r>
            <a:r>
              <a:rPr lang="fr-FR" dirty="0" err="1" smtClean="0"/>
              <a:t>Bambury</a:t>
            </a:r>
            <a:r>
              <a:rPr lang="fr-FR" dirty="0" smtClean="0"/>
              <a:t> 11, 13, …, 19" sont des mélangeurs de caoutchouc synthétique. Celles-ci sont réparties sur 3 étages, sur les photos ci-dessous nous sommes au 3</a:t>
            </a:r>
            <a:r>
              <a:rPr lang="fr-FR" baseline="30000" dirty="0" smtClean="0"/>
              <a:t>ième</a:t>
            </a:r>
            <a:r>
              <a:rPr lang="fr-FR" dirty="0" smtClean="0"/>
              <a:t> niveau.</a:t>
            </a:r>
          </a:p>
        </p:txBody>
      </p:sp>
      <p:sp>
        <p:nvSpPr>
          <p:cNvPr id="16" name="Rectangle 15"/>
          <p:cNvSpPr/>
          <p:nvPr/>
        </p:nvSpPr>
        <p:spPr>
          <a:xfrm>
            <a:off x="1" y="1214422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fr-FR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Département des « Mélanges »</a:t>
            </a:r>
            <a:endParaRPr lang="fr-FR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17" name="Image 16" descr="bridgestone 003_0001.jpg"/>
          <p:cNvPicPr/>
          <p:nvPr/>
        </p:nvPicPr>
        <p:blipFill>
          <a:blip r:embed="rId2"/>
          <a:stretch>
            <a:fillRect/>
          </a:stretch>
        </p:blipFill>
        <p:spPr>
          <a:xfrm>
            <a:off x="2237546" y="4000504"/>
            <a:ext cx="4668909" cy="2695575"/>
          </a:xfrm>
          <a:prstGeom prst="rect">
            <a:avLst/>
          </a:prstGeom>
        </p:spPr>
      </p:pic>
      <p:sp>
        <p:nvSpPr>
          <p:cNvPr id="18" name="Rectangle 17"/>
          <p:cNvSpPr/>
          <p:nvPr/>
        </p:nvSpPr>
        <p:spPr>
          <a:xfrm>
            <a:off x="2928926" y="3643314"/>
            <a:ext cx="316503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b="1" dirty="0" smtClean="0"/>
              <a:t>« </a:t>
            </a:r>
            <a:r>
              <a:rPr lang="fr-FR" b="1" dirty="0" err="1" smtClean="0"/>
              <a:t>Bambury</a:t>
            </a:r>
            <a:r>
              <a:rPr lang="fr-FR" b="1" dirty="0" smtClean="0"/>
              <a:t> 11 », étape MAÎTRE</a:t>
            </a:r>
            <a:endParaRPr lang="fr-FR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-0.00231 C 0.11146 0.01806 0.21546 0.04746 0.27171 -0.00231 C 0.32796 -0.05185 0.32379 -0.23796 0.33768 -0.29976 " pathEditMode="relative" rAng="0" ptsTypes="aaa">
                                      <p:cBhvr>
                                        <p:cTn id="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9" y="-12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000"/>
                            </p:stCondLst>
                            <p:childTnLst>
                              <p:par>
                                <p:cTn id="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1"/>
      <p:bldP spid="14" grpId="0"/>
      <p:bldP spid="16" grpId="0"/>
      <p:bldP spid="18" grpId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3071802" y="214290"/>
            <a:ext cx="224131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buFont typeface="Wingdings" pitchFamily="2" charset="2"/>
              <a:buChar char="Ø"/>
            </a:pPr>
            <a:r>
              <a:rPr lang="fr-FR" sz="5400" b="1" cap="none" spc="50" dirty="0" smtClean="0">
                <a:ln w="11430"/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Où ?</a:t>
            </a:r>
            <a:endParaRPr lang="fr-FR" sz="5400" b="1" cap="none" spc="50" dirty="0">
              <a:ln w="11430"/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4" name="ZoneTexte 13"/>
          <p:cNvSpPr txBox="1"/>
          <p:nvPr/>
        </p:nvSpPr>
        <p:spPr>
          <a:xfrm>
            <a:off x="0" y="3000372"/>
            <a:ext cx="914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/>
              <a:t>Les "</a:t>
            </a:r>
            <a:r>
              <a:rPr lang="fr-FR" dirty="0" err="1" smtClean="0"/>
              <a:t>Bambury</a:t>
            </a:r>
            <a:r>
              <a:rPr lang="fr-FR" dirty="0" smtClean="0"/>
              <a:t> 11, 13, …, 19" sont des mélangeurs de caoutchouc synthétique. Celles-ci sont réparties sur 3 étages, sur les photos ci-dessous nous sommes au 3</a:t>
            </a:r>
            <a:r>
              <a:rPr lang="fr-FR" baseline="30000" dirty="0" smtClean="0"/>
              <a:t>ième</a:t>
            </a:r>
            <a:r>
              <a:rPr lang="fr-FR" dirty="0" smtClean="0"/>
              <a:t> niveau.</a:t>
            </a:r>
          </a:p>
        </p:txBody>
      </p:sp>
      <p:sp>
        <p:nvSpPr>
          <p:cNvPr id="16" name="Rectangle 15"/>
          <p:cNvSpPr/>
          <p:nvPr/>
        </p:nvSpPr>
        <p:spPr>
          <a:xfrm>
            <a:off x="1" y="1214422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fr-FR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Département des « Mélanges »</a:t>
            </a:r>
            <a:endParaRPr lang="fr-FR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17" name="Image 16" descr="bridgestone 003_0001.jpg"/>
          <p:cNvPicPr/>
          <p:nvPr/>
        </p:nvPicPr>
        <p:blipFill>
          <a:blip r:embed="rId2"/>
          <a:stretch>
            <a:fillRect/>
          </a:stretch>
        </p:blipFill>
        <p:spPr>
          <a:xfrm>
            <a:off x="2237546" y="4000504"/>
            <a:ext cx="4668909" cy="2695575"/>
          </a:xfrm>
          <a:prstGeom prst="rect">
            <a:avLst/>
          </a:prstGeom>
        </p:spPr>
      </p:pic>
      <p:sp>
        <p:nvSpPr>
          <p:cNvPr id="18" name="Rectangle 17"/>
          <p:cNvSpPr/>
          <p:nvPr/>
        </p:nvSpPr>
        <p:spPr>
          <a:xfrm>
            <a:off x="2928926" y="3643314"/>
            <a:ext cx="316503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b="1" dirty="0" smtClean="0"/>
              <a:t>« </a:t>
            </a:r>
            <a:r>
              <a:rPr lang="fr-FR" b="1" dirty="0" err="1" smtClean="0"/>
              <a:t>Bambury</a:t>
            </a:r>
            <a:r>
              <a:rPr lang="fr-FR" b="1" dirty="0" smtClean="0"/>
              <a:t> 11 », étape MAÎTRE</a:t>
            </a:r>
            <a:endParaRPr lang="fr-FR" dirty="0"/>
          </a:p>
        </p:txBody>
      </p:sp>
    </p:spTree>
  </p:cSld>
  <p:clrMapOvr>
    <a:masterClrMapping/>
  </p:clrMapOvr>
  <p:transition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/>
          <p:cNvSpPr txBox="1"/>
          <p:nvPr/>
        </p:nvSpPr>
        <p:spPr>
          <a:xfrm>
            <a:off x="1571604" y="214290"/>
            <a:ext cx="6000792" cy="132343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fr-FR" sz="40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Présentation de l’entreprise</a:t>
            </a:r>
          </a:p>
        </p:txBody>
      </p:sp>
      <p:sp>
        <p:nvSpPr>
          <p:cNvPr id="3" name="ZoneTexte 2"/>
          <p:cNvSpPr txBox="1"/>
          <p:nvPr/>
        </p:nvSpPr>
        <p:spPr>
          <a:xfrm>
            <a:off x="428596" y="1779687"/>
            <a:ext cx="8286808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 smtClean="0"/>
              <a:t>Nom ou Raison sociale :</a:t>
            </a:r>
            <a:r>
              <a:rPr lang="fr-FR" dirty="0" smtClean="0"/>
              <a:t> </a:t>
            </a:r>
            <a:r>
              <a:rPr lang="fr-FR" dirty="0" err="1" smtClean="0"/>
              <a:t>Bridgestone</a:t>
            </a:r>
            <a:r>
              <a:rPr lang="fr-FR" dirty="0" smtClean="0"/>
              <a:t>.</a:t>
            </a:r>
          </a:p>
          <a:p>
            <a:endParaRPr lang="fr-FR" dirty="0" smtClean="0"/>
          </a:p>
          <a:p>
            <a:r>
              <a:rPr lang="fr-FR" b="1" dirty="0" smtClean="0"/>
              <a:t>Forme Juridique :</a:t>
            </a:r>
            <a:r>
              <a:rPr lang="fr-FR" dirty="0" smtClean="0"/>
              <a:t> Société par Action Simplifié.</a:t>
            </a:r>
            <a:endParaRPr lang="fr-FR" b="1" dirty="0" smtClean="0"/>
          </a:p>
          <a:p>
            <a:endParaRPr lang="fr-FR" dirty="0" smtClean="0"/>
          </a:p>
          <a:p>
            <a:r>
              <a:rPr lang="fr-FR" b="1" dirty="0" smtClean="0"/>
              <a:t>Montant du capital :</a:t>
            </a:r>
            <a:r>
              <a:rPr lang="fr-FR" dirty="0" smtClean="0"/>
              <a:t> 74.090.600 €.</a:t>
            </a:r>
          </a:p>
          <a:p>
            <a:endParaRPr lang="fr-FR" dirty="0" smtClean="0"/>
          </a:p>
          <a:p>
            <a:r>
              <a:rPr lang="fr-FR" b="1" dirty="0" smtClean="0"/>
              <a:t>SIRET </a:t>
            </a:r>
            <a:r>
              <a:rPr lang="fr-FR" dirty="0" smtClean="0"/>
              <a:t>: 36120038900019.</a:t>
            </a:r>
          </a:p>
          <a:p>
            <a:endParaRPr lang="fr-FR" dirty="0" smtClean="0"/>
          </a:p>
          <a:p>
            <a:r>
              <a:rPr lang="fr-FR" b="1" dirty="0" smtClean="0"/>
              <a:t>Adresse :</a:t>
            </a:r>
            <a:r>
              <a:rPr lang="fr-FR" dirty="0" smtClean="0"/>
              <a:t> </a:t>
            </a:r>
            <a:r>
              <a:rPr lang="en-US" dirty="0" smtClean="0"/>
              <a:t>575, avenue G. Washington – B.P 3 62401 </a:t>
            </a:r>
            <a:r>
              <a:rPr lang="en-US" dirty="0" err="1" smtClean="0"/>
              <a:t>Béthune</a:t>
            </a:r>
            <a:r>
              <a:rPr lang="en-US" dirty="0" smtClean="0"/>
              <a:t> </a:t>
            </a:r>
            <a:r>
              <a:rPr lang="en-US" dirty="0" err="1" smtClean="0"/>
              <a:t>Cedex</a:t>
            </a:r>
            <a:r>
              <a:rPr lang="en-US" dirty="0" smtClean="0"/>
              <a:t>.</a:t>
            </a:r>
          </a:p>
          <a:p>
            <a:endParaRPr lang="en-US" dirty="0" smtClean="0"/>
          </a:p>
          <a:p>
            <a:r>
              <a:rPr lang="fr-FR" b="1" dirty="0" smtClean="0"/>
              <a:t>Catégorie :</a:t>
            </a:r>
            <a:r>
              <a:rPr lang="fr-FR" dirty="0" smtClean="0"/>
              <a:t> Grande entreprise industrielle.</a:t>
            </a:r>
          </a:p>
          <a:p>
            <a:r>
              <a:rPr lang="fr-FR" dirty="0" smtClean="0"/>
              <a:t> </a:t>
            </a:r>
          </a:p>
          <a:p>
            <a:r>
              <a:rPr lang="fr-FR" b="1" dirty="0" smtClean="0"/>
              <a:t>Secteur d'activité :</a:t>
            </a:r>
            <a:r>
              <a:rPr lang="fr-FR" dirty="0" smtClean="0"/>
              <a:t> Production de biens.</a:t>
            </a:r>
          </a:p>
          <a:p>
            <a:r>
              <a:rPr lang="fr-FR" dirty="0" smtClean="0"/>
              <a:t> </a:t>
            </a:r>
          </a:p>
          <a:p>
            <a:r>
              <a:rPr lang="fr-FR" b="1" dirty="0" smtClean="0"/>
              <a:t>Depuis quelle année est-elle  fonctionnelle ?</a:t>
            </a:r>
            <a:r>
              <a:rPr lang="fr-FR" dirty="0" smtClean="0"/>
              <a:t> L'entreprise fonctionne depuis 1960 en France.</a:t>
            </a:r>
          </a:p>
          <a:p>
            <a:r>
              <a:rPr lang="fr-FR" b="1" dirty="0" smtClean="0"/>
              <a:t> </a:t>
            </a:r>
            <a:endParaRPr lang="fr-FR" dirty="0" smtClean="0"/>
          </a:p>
          <a:p>
            <a:r>
              <a:rPr lang="fr-FR" b="1" dirty="0" smtClean="0"/>
              <a:t>Production Exportée ?</a:t>
            </a:r>
            <a:r>
              <a:rPr lang="fr-FR" dirty="0" smtClean="0"/>
              <a:t> Oui</a:t>
            </a:r>
            <a:endParaRPr lang="fr-FR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4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54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54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54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54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54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54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000"/>
                            </p:stCondLst>
                            <p:childTnLst>
                              <p:par>
                                <p:cTn id="69" presetID="54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3071802" y="214290"/>
            <a:ext cx="224131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buFont typeface="Wingdings" pitchFamily="2" charset="2"/>
              <a:buChar char="Ø"/>
            </a:pPr>
            <a:r>
              <a:rPr lang="fr-FR" sz="5400" b="1" cap="none" spc="50" dirty="0" smtClean="0">
                <a:ln w="11430"/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Où ?</a:t>
            </a:r>
            <a:endParaRPr lang="fr-FR" sz="5400" b="1" cap="none" spc="50" dirty="0">
              <a:ln w="11430"/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4" name="ZoneTexte 13"/>
          <p:cNvSpPr txBox="1"/>
          <p:nvPr/>
        </p:nvSpPr>
        <p:spPr>
          <a:xfrm>
            <a:off x="0" y="3000372"/>
            <a:ext cx="914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/>
              <a:t>Les "</a:t>
            </a:r>
            <a:r>
              <a:rPr lang="fr-FR" dirty="0" err="1" smtClean="0"/>
              <a:t>Bambury</a:t>
            </a:r>
            <a:r>
              <a:rPr lang="fr-FR" dirty="0" smtClean="0"/>
              <a:t> 11, 13, …, 19" sont des mélangeurs de caoutchouc synthétique. Celles-ci sont réparties sur 3 étages, sur les photos ci-dessous nous sommes au 3</a:t>
            </a:r>
            <a:r>
              <a:rPr lang="fr-FR" baseline="30000" dirty="0" smtClean="0"/>
              <a:t>ième</a:t>
            </a:r>
            <a:r>
              <a:rPr lang="fr-FR" dirty="0" smtClean="0"/>
              <a:t> niveau.</a:t>
            </a:r>
          </a:p>
        </p:txBody>
      </p:sp>
      <p:sp>
        <p:nvSpPr>
          <p:cNvPr id="16" name="Rectangle 15"/>
          <p:cNvSpPr/>
          <p:nvPr/>
        </p:nvSpPr>
        <p:spPr>
          <a:xfrm>
            <a:off x="1" y="1214422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fr-FR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Département des « Mélanges »</a:t>
            </a:r>
            <a:endParaRPr lang="fr-FR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2928926" y="3643314"/>
            <a:ext cx="307526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b="1" dirty="0" smtClean="0"/>
              <a:t>« </a:t>
            </a:r>
            <a:r>
              <a:rPr lang="fr-FR" b="1" dirty="0" err="1" smtClean="0"/>
              <a:t>Bambury</a:t>
            </a:r>
            <a:r>
              <a:rPr lang="fr-FR" b="1" dirty="0" smtClean="0"/>
              <a:t> 19 », étape FINALE</a:t>
            </a:r>
            <a:endParaRPr lang="fr-FR" dirty="0"/>
          </a:p>
        </p:txBody>
      </p:sp>
      <p:pic>
        <p:nvPicPr>
          <p:cNvPr id="7" name="Image 6" descr="bridgestone 002_0001.jpg"/>
          <p:cNvPicPr/>
          <p:nvPr/>
        </p:nvPicPr>
        <p:blipFill>
          <a:blip r:embed="rId2"/>
          <a:stretch>
            <a:fillRect/>
          </a:stretch>
        </p:blipFill>
        <p:spPr>
          <a:xfrm>
            <a:off x="2238375" y="4000504"/>
            <a:ext cx="4667250" cy="26964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3071802" y="214290"/>
            <a:ext cx="224131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buFont typeface="Wingdings" pitchFamily="2" charset="2"/>
              <a:buChar char="Ø"/>
            </a:pPr>
            <a:r>
              <a:rPr lang="fr-FR" sz="5400" b="1" cap="none" spc="50" dirty="0" smtClean="0">
                <a:ln w="11430"/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Où ?</a:t>
            </a:r>
            <a:endParaRPr lang="fr-FR" sz="5400" b="1" cap="none" spc="50" dirty="0">
              <a:ln w="11430"/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4" name="ZoneTexte 13"/>
          <p:cNvSpPr txBox="1"/>
          <p:nvPr/>
        </p:nvSpPr>
        <p:spPr>
          <a:xfrm>
            <a:off x="0" y="3000372"/>
            <a:ext cx="914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/>
              <a:t>Les "</a:t>
            </a:r>
            <a:r>
              <a:rPr lang="fr-FR" dirty="0" err="1" smtClean="0"/>
              <a:t>Bambury</a:t>
            </a:r>
            <a:r>
              <a:rPr lang="fr-FR" dirty="0" smtClean="0"/>
              <a:t> 11, 13, …, 19" sont des mélangeurs de caoutchouc synthétique. Celles-ci sont réparties sur 3 étages, sur les photos ci-dessous nous sommes au 3</a:t>
            </a:r>
            <a:r>
              <a:rPr lang="fr-FR" baseline="30000" dirty="0" smtClean="0"/>
              <a:t>ième</a:t>
            </a:r>
            <a:r>
              <a:rPr lang="fr-FR" dirty="0" smtClean="0"/>
              <a:t> niveau.</a:t>
            </a:r>
          </a:p>
        </p:txBody>
      </p:sp>
      <p:sp>
        <p:nvSpPr>
          <p:cNvPr id="16" name="Rectangle 15"/>
          <p:cNvSpPr/>
          <p:nvPr/>
        </p:nvSpPr>
        <p:spPr>
          <a:xfrm>
            <a:off x="1" y="1214422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fr-FR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Département des « Mélanges »</a:t>
            </a:r>
            <a:endParaRPr lang="fr-FR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2928926" y="3643314"/>
            <a:ext cx="307526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b="1" dirty="0" smtClean="0"/>
              <a:t>« </a:t>
            </a:r>
            <a:r>
              <a:rPr lang="fr-FR" b="1" dirty="0" err="1" smtClean="0"/>
              <a:t>Bambury</a:t>
            </a:r>
            <a:r>
              <a:rPr lang="fr-FR" b="1" dirty="0" smtClean="0"/>
              <a:t> 19 », étape FINALE</a:t>
            </a:r>
            <a:endParaRPr lang="fr-FR" dirty="0"/>
          </a:p>
        </p:txBody>
      </p:sp>
      <p:pic>
        <p:nvPicPr>
          <p:cNvPr id="7" name="Image 6" descr="bridgestone 002_0001.jpg"/>
          <p:cNvPicPr/>
          <p:nvPr/>
        </p:nvPicPr>
        <p:blipFill>
          <a:blip r:embed="rId2"/>
          <a:stretch>
            <a:fillRect/>
          </a:stretch>
        </p:blipFill>
        <p:spPr>
          <a:xfrm>
            <a:off x="2238375" y="4000504"/>
            <a:ext cx="4667250" cy="26964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2" presetClass="exit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4" grpId="0"/>
      <p:bldP spid="16" grpId="0"/>
      <p:bldP spid="18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539424" y="214290"/>
            <a:ext cx="406515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buFont typeface="Wingdings" pitchFamily="2" charset="2"/>
              <a:buChar char="Ø"/>
            </a:pPr>
            <a:r>
              <a:rPr lang="fr-FR" sz="5400" b="1" cap="none" spc="50" dirty="0" smtClean="0">
                <a:ln w="11430"/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Pourquoi ?</a:t>
            </a:r>
            <a:endParaRPr lang="fr-FR" sz="5400" b="1" cap="none" spc="50" dirty="0">
              <a:ln w="11430"/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071546"/>
            <a:ext cx="9163050" cy="5805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9" name="Ellipse 28"/>
          <p:cNvSpPr/>
          <p:nvPr/>
        </p:nvSpPr>
        <p:spPr>
          <a:xfrm>
            <a:off x="0" y="1071546"/>
            <a:ext cx="5214942" cy="271464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7" name="Forme libre 36"/>
          <p:cNvSpPr/>
          <p:nvPr/>
        </p:nvSpPr>
        <p:spPr>
          <a:xfrm>
            <a:off x="823866" y="804249"/>
            <a:ext cx="7295584" cy="5856084"/>
          </a:xfrm>
          <a:custGeom>
            <a:avLst/>
            <a:gdLst>
              <a:gd name="connsiteX0" fmla="*/ 4689694 w 7295584"/>
              <a:gd name="connsiteY0" fmla="*/ 463236 h 5856084"/>
              <a:gd name="connsiteX1" fmla="*/ 4680641 w 7295584"/>
              <a:gd name="connsiteY1" fmla="*/ 3106848 h 5856084"/>
              <a:gd name="connsiteX2" fmla="*/ 3612332 w 7295584"/>
              <a:gd name="connsiteY2" fmla="*/ 3496147 h 5856084"/>
              <a:gd name="connsiteX3" fmla="*/ 588475 w 7295584"/>
              <a:gd name="connsiteY3" fmla="*/ 3351292 h 5856084"/>
              <a:gd name="connsiteX4" fmla="*/ 81481 w 7295584"/>
              <a:gd name="connsiteY4" fmla="*/ 4582563 h 5856084"/>
              <a:gd name="connsiteX5" fmla="*/ 959667 w 7295584"/>
              <a:gd name="connsiteY5" fmla="*/ 4953755 h 5856084"/>
              <a:gd name="connsiteX6" fmla="*/ 4037845 w 7295584"/>
              <a:gd name="connsiteY6" fmla="*/ 4854167 h 5856084"/>
              <a:gd name="connsiteX7" fmla="*/ 4399984 w 7295584"/>
              <a:gd name="connsiteY7" fmla="*/ 5560337 h 5856084"/>
              <a:gd name="connsiteX8" fmla="*/ 6672403 w 7295584"/>
              <a:gd name="connsiteY8" fmla="*/ 5632765 h 5856084"/>
              <a:gd name="connsiteX9" fmla="*/ 7097916 w 7295584"/>
              <a:gd name="connsiteY9" fmla="*/ 4220424 h 5856084"/>
              <a:gd name="connsiteX10" fmla="*/ 6989275 w 7295584"/>
              <a:gd name="connsiteY10" fmla="*/ 789161 h 5856084"/>
              <a:gd name="connsiteX11" fmla="*/ 5260063 w 7295584"/>
              <a:gd name="connsiteY11" fmla="*/ 327434 h 5856084"/>
              <a:gd name="connsiteX12" fmla="*/ 4689694 w 7295584"/>
              <a:gd name="connsiteY12" fmla="*/ 463236 h 5856084"/>
              <a:gd name="connsiteX0" fmla="*/ 4689694 w 7295584"/>
              <a:gd name="connsiteY0" fmla="*/ 463236 h 5856084"/>
              <a:gd name="connsiteX1" fmla="*/ 4680641 w 7295584"/>
              <a:gd name="connsiteY1" fmla="*/ 3106848 h 5856084"/>
              <a:gd name="connsiteX2" fmla="*/ 3612332 w 7295584"/>
              <a:gd name="connsiteY2" fmla="*/ 3496147 h 5856084"/>
              <a:gd name="connsiteX3" fmla="*/ 588475 w 7295584"/>
              <a:gd name="connsiteY3" fmla="*/ 3351292 h 5856084"/>
              <a:gd name="connsiteX4" fmla="*/ 81481 w 7295584"/>
              <a:gd name="connsiteY4" fmla="*/ 4582563 h 5856084"/>
              <a:gd name="connsiteX5" fmla="*/ 959667 w 7295584"/>
              <a:gd name="connsiteY5" fmla="*/ 4953755 h 5856084"/>
              <a:gd name="connsiteX6" fmla="*/ 4037845 w 7295584"/>
              <a:gd name="connsiteY6" fmla="*/ 4854167 h 5856084"/>
              <a:gd name="connsiteX7" fmla="*/ 4399984 w 7295584"/>
              <a:gd name="connsiteY7" fmla="*/ 5560337 h 5856084"/>
              <a:gd name="connsiteX8" fmla="*/ 6672403 w 7295584"/>
              <a:gd name="connsiteY8" fmla="*/ 5632765 h 5856084"/>
              <a:gd name="connsiteX9" fmla="*/ 7097916 w 7295584"/>
              <a:gd name="connsiteY9" fmla="*/ 4220424 h 5856084"/>
              <a:gd name="connsiteX10" fmla="*/ 6989275 w 7295584"/>
              <a:gd name="connsiteY10" fmla="*/ 789161 h 5856084"/>
              <a:gd name="connsiteX11" fmla="*/ 5260063 w 7295584"/>
              <a:gd name="connsiteY11" fmla="*/ 327434 h 5856084"/>
              <a:gd name="connsiteX12" fmla="*/ 4689694 w 7295584"/>
              <a:gd name="connsiteY12" fmla="*/ 463236 h 5856084"/>
              <a:gd name="connsiteX0" fmla="*/ 4689694 w 7295584"/>
              <a:gd name="connsiteY0" fmla="*/ 463236 h 5856084"/>
              <a:gd name="connsiteX1" fmla="*/ 4680641 w 7295584"/>
              <a:gd name="connsiteY1" fmla="*/ 3106848 h 5856084"/>
              <a:gd name="connsiteX2" fmla="*/ 3612332 w 7295584"/>
              <a:gd name="connsiteY2" fmla="*/ 3496147 h 5856084"/>
              <a:gd name="connsiteX3" fmla="*/ 588475 w 7295584"/>
              <a:gd name="connsiteY3" fmla="*/ 3351292 h 5856084"/>
              <a:gd name="connsiteX4" fmla="*/ 81481 w 7295584"/>
              <a:gd name="connsiteY4" fmla="*/ 4582563 h 5856084"/>
              <a:gd name="connsiteX5" fmla="*/ 959667 w 7295584"/>
              <a:gd name="connsiteY5" fmla="*/ 4953755 h 5856084"/>
              <a:gd name="connsiteX6" fmla="*/ 4037845 w 7295584"/>
              <a:gd name="connsiteY6" fmla="*/ 4854167 h 5856084"/>
              <a:gd name="connsiteX7" fmla="*/ 4399984 w 7295584"/>
              <a:gd name="connsiteY7" fmla="*/ 5560337 h 5856084"/>
              <a:gd name="connsiteX8" fmla="*/ 6672403 w 7295584"/>
              <a:gd name="connsiteY8" fmla="*/ 5632765 h 5856084"/>
              <a:gd name="connsiteX9" fmla="*/ 7097916 w 7295584"/>
              <a:gd name="connsiteY9" fmla="*/ 4220424 h 5856084"/>
              <a:gd name="connsiteX10" fmla="*/ 6989275 w 7295584"/>
              <a:gd name="connsiteY10" fmla="*/ 789161 h 5856084"/>
              <a:gd name="connsiteX11" fmla="*/ 5260063 w 7295584"/>
              <a:gd name="connsiteY11" fmla="*/ 327434 h 5856084"/>
              <a:gd name="connsiteX12" fmla="*/ 4689694 w 7295584"/>
              <a:gd name="connsiteY12" fmla="*/ 463236 h 5856084"/>
              <a:gd name="connsiteX0" fmla="*/ 4689694 w 7295584"/>
              <a:gd name="connsiteY0" fmla="*/ 463236 h 5856084"/>
              <a:gd name="connsiteX1" fmla="*/ 4680641 w 7295584"/>
              <a:gd name="connsiteY1" fmla="*/ 3106848 h 5856084"/>
              <a:gd name="connsiteX2" fmla="*/ 3612332 w 7295584"/>
              <a:gd name="connsiteY2" fmla="*/ 3496147 h 5856084"/>
              <a:gd name="connsiteX3" fmla="*/ 588475 w 7295584"/>
              <a:gd name="connsiteY3" fmla="*/ 3351292 h 5856084"/>
              <a:gd name="connsiteX4" fmla="*/ 81481 w 7295584"/>
              <a:gd name="connsiteY4" fmla="*/ 4582563 h 5856084"/>
              <a:gd name="connsiteX5" fmla="*/ 959667 w 7295584"/>
              <a:gd name="connsiteY5" fmla="*/ 4953755 h 5856084"/>
              <a:gd name="connsiteX6" fmla="*/ 4037845 w 7295584"/>
              <a:gd name="connsiteY6" fmla="*/ 4854167 h 5856084"/>
              <a:gd name="connsiteX7" fmla="*/ 4399984 w 7295584"/>
              <a:gd name="connsiteY7" fmla="*/ 5560337 h 5856084"/>
              <a:gd name="connsiteX8" fmla="*/ 6672403 w 7295584"/>
              <a:gd name="connsiteY8" fmla="*/ 5632765 h 5856084"/>
              <a:gd name="connsiteX9" fmla="*/ 7097916 w 7295584"/>
              <a:gd name="connsiteY9" fmla="*/ 4220424 h 5856084"/>
              <a:gd name="connsiteX10" fmla="*/ 6989275 w 7295584"/>
              <a:gd name="connsiteY10" fmla="*/ 789161 h 5856084"/>
              <a:gd name="connsiteX11" fmla="*/ 5260063 w 7295584"/>
              <a:gd name="connsiteY11" fmla="*/ 327434 h 5856084"/>
              <a:gd name="connsiteX12" fmla="*/ 4689694 w 7295584"/>
              <a:gd name="connsiteY12" fmla="*/ 463236 h 5856084"/>
              <a:gd name="connsiteX0" fmla="*/ 4689694 w 7295584"/>
              <a:gd name="connsiteY0" fmla="*/ 463236 h 5856084"/>
              <a:gd name="connsiteX1" fmla="*/ 4680641 w 7295584"/>
              <a:gd name="connsiteY1" fmla="*/ 3106848 h 5856084"/>
              <a:gd name="connsiteX2" fmla="*/ 3612332 w 7295584"/>
              <a:gd name="connsiteY2" fmla="*/ 3496147 h 5856084"/>
              <a:gd name="connsiteX3" fmla="*/ 588475 w 7295584"/>
              <a:gd name="connsiteY3" fmla="*/ 3351292 h 5856084"/>
              <a:gd name="connsiteX4" fmla="*/ 81481 w 7295584"/>
              <a:gd name="connsiteY4" fmla="*/ 4582563 h 5856084"/>
              <a:gd name="connsiteX5" fmla="*/ 959667 w 7295584"/>
              <a:gd name="connsiteY5" fmla="*/ 4953755 h 5856084"/>
              <a:gd name="connsiteX6" fmla="*/ 4037845 w 7295584"/>
              <a:gd name="connsiteY6" fmla="*/ 4854167 h 5856084"/>
              <a:gd name="connsiteX7" fmla="*/ 4399984 w 7295584"/>
              <a:gd name="connsiteY7" fmla="*/ 5560337 h 5856084"/>
              <a:gd name="connsiteX8" fmla="*/ 6672403 w 7295584"/>
              <a:gd name="connsiteY8" fmla="*/ 5632765 h 5856084"/>
              <a:gd name="connsiteX9" fmla="*/ 7097916 w 7295584"/>
              <a:gd name="connsiteY9" fmla="*/ 4220424 h 5856084"/>
              <a:gd name="connsiteX10" fmla="*/ 6989275 w 7295584"/>
              <a:gd name="connsiteY10" fmla="*/ 789161 h 5856084"/>
              <a:gd name="connsiteX11" fmla="*/ 5260063 w 7295584"/>
              <a:gd name="connsiteY11" fmla="*/ 327434 h 5856084"/>
              <a:gd name="connsiteX12" fmla="*/ 4689694 w 7295584"/>
              <a:gd name="connsiteY12" fmla="*/ 463236 h 5856084"/>
              <a:gd name="connsiteX0" fmla="*/ 4689694 w 7295584"/>
              <a:gd name="connsiteY0" fmla="*/ 463236 h 5856084"/>
              <a:gd name="connsiteX1" fmla="*/ 4680641 w 7295584"/>
              <a:gd name="connsiteY1" fmla="*/ 3106848 h 5856084"/>
              <a:gd name="connsiteX2" fmla="*/ 3612332 w 7295584"/>
              <a:gd name="connsiteY2" fmla="*/ 3496147 h 5856084"/>
              <a:gd name="connsiteX3" fmla="*/ 588475 w 7295584"/>
              <a:gd name="connsiteY3" fmla="*/ 3351292 h 5856084"/>
              <a:gd name="connsiteX4" fmla="*/ 81481 w 7295584"/>
              <a:gd name="connsiteY4" fmla="*/ 4582563 h 5856084"/>
              <a:gd name="connsiteX5" fmla="*/ 959667 w 7295584"/>
              <a:gd name="connsiteY5" fmla="*/ 4953755 h 5856084"/>
              <a:gd name="connsiteX6" fmla="*/ 4037845 w 7295584"/>
              <a:gd name="connsiteY6" fmla="*/ 4854167 h 5856084"/>
              <a:gd name="connsiteX7" fmla="*/ 4399984 w 7295584"/>
              <a:gd name="connsiteY7" fmla="*/ 5560337 h 5856084"/>
              <a:gd name="connsiteX8" fmla="*/ 6672403 w 7295584"/>
              <a:gd name="connsiteY8" fmla="*/ 5632765 h 5856084"/>
              <a:gd name="connsiteX9" fmla="*/ 7097916 w 7295584"/>
              <a:gd name="connsiteY9" fmla="*/ 4220424 h 5856084"/>
              <a:gd name="connsiteX10" fmla="*/ 6989275 w 7295584"/>
              <a:gd name="connsiteY10" fmla="*/ 789161 h 5856084"/>
              <a:gd name="connsiteX11" fmla="*/ 5260063 w 7295584"/>
              <a:gd name="connsiteY11" fmla="*/ 327434 h 5856084"/>
              <a:gd name="connsiteX12" fmla="*/ 4689694 w 7295584"/>
              <a:gd name="connsiteY12" fmla="*/ 463236 h 58560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7295584" h="5856084">
                <a:moveTo>
                  <a:pt x="4689694" y="463236"/>
                </a:moveTo>
                <a:cubicBezTo>
                  <a:pt x="4593124" y="926472"/>
                  <a:pt x="4860201" y="2601363"/>
                  <a:pt x="4680641" y="3106848"/>
                </a:cubicBezTo>
                <a:cubicBezTo>
                  <a:pt x="4501081" y="3612333"/>
                  <a:pt x="4294360" y="3455406"/>
                  <a:pt x="3612332" y="3496147"/>
                </a:cubicBezTo>
                <a:cubicBezTo>
                  <a:pt x="2930304" y="3536888"/>
                  <a:pt x="1176950" y="3170223"/>
                  <a:pt x="588475" y="3351292"/>
                </a:cubicBezTo>
                <a:cubicBezTo>
                  <a:pt x="0" y="3532361"/>
                  <a:pt x="19616" y="4315486"/>
                  <a:pt x="81481" y="4582563"/>
                </a:cubicBezTo>
                <a:cubicBezTo>
                  <a:pt x="143346" y="4849640"/>
                  <a:pt x="300273" y="4908488"/>
                  <a:pt x="959667" y="4953755"/>
                </a:cubicBezTo>
                <a:cubicBezTo>
                  <a:pt x="1619061" y="4999022"/>
                  <a:pt x="3464459" y="4753070"/>
                  <a:pt x="4037845" y="4854167"/>
                </a:cubicBezTo>
                <a:cubicBezTo>
                  <a:pt x="4611231" y="4955264"/>
                  <a:pt x="3960891" y="5430571"/>
                  <a:pt x="4399984" y="5560337"/>
                </a:cubicBezTo>
                <a:cubicBezTo>
                  <a:pt x="4839077" y="5690103"/>
                  <a:pt x="6222748" y="5856084"/>
                  <a:pt x="6672403" y="5632765"/>
                </a:cubicBezTo>
                <a:cubicBezTo>
                  <a:pt x="7122058" y="5409446"/>
                  <a:pt x="7045104" y="5027691"/>
                  <a:pt x="7097916" y="4220424"/>
                </a:cubicBezTo>
                <a:cubicBezTo>
                  <a:pt x="7150728" y="3413157"/>
                  <a:pt x="7295584" y="1437993"/>
                  <a:pt x="6989275" y="789161"/>
                </a:cubicBezTo>
                <a:cubicBezTo>
                  <a:pt x="6682966" y="140329"/>
                  <a:pt x="5643326" y="381755"/>
                  <a:pt x="5260063" y="327434"/>
                </a:cubicBezTo>
                <a:cubicBezTo>
                  <a:pt x="4876800" y="273113"/>
                  <a:pt x="4786264" y="0"/>
                  <a:pt x="4689694" y="463236"/>
                </a:cubicBezTo>
                <a:close/>
              </a:path>
            </a:pathLst>
          </a:custGeom>
          <a:noFill/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8" name="ZoneTexte 37"/>
          <p:cNvSpPr txBox="1"/>
          <p:nvPr/>
        </p:nvSpPr>
        <p:spPr>
          <a:xfrm>
            <a:off x="2786050" y="3786190"/>
            <a:ext cx="27146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 smtClean="0">
                <a:solidFill>
                  <a:srgbClr val="FF0000"/>
                </a:solidFill>
              </a:rPr>
              <a:t>Entretien des armoires</a:t>
            </a:r>
            <a:endParaRPr lang="fr-FR" b="1" dirty="0">
              <a:solidFill>
                <a:srgbClr val="FF0000"/>
              </a:solidFill>
            </a:endParaRPr>
          </a:p>
        </p:txBody>
      </p:sp>
      <p:cxnSp>
        <p:nvCxnSpPr>
          <p:cNvPr id="40" name="Connecteur droit avec flèche 39"/>
          <p:cNvCxnSpPr>
            <a:stCxn id="38" idx="0"/>
          </p:cNvCxnSpPr>
          <p:nvPr/>
        </p:nvCxnSpPr>
        <p:spPr>
          <a:xfrm rot="16200000" flipV="1">
            <a:off x="3964777" y="3607595"/>
            <a:ext cx="214314" cy="142876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ZoneTexte 40"/>
          <p:cNvSpPr txBox="1"/>
          <p:nvPr/>
        </p:nvSpPr>
        <p:spPr>
          <a:xfrm>
            <a:off x="2428860" y="6000768"/>
            <a:ext cx="22860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 smtClean="0">
                <a:solidFill>
                  <a:schemeClr val="tx2"/>
                </a:solidFill>
              </a:rPr>
              <a:t>Entretien sur machine</a:t>
            </a:r>
            <a:endParaRPr lang="fr-FR" b="1" dirty="0">
              <a:solidFill>
                <a:schemeClr val="tx2"/>
              </a:solidFill>
            </a:endParaRPr>
          </a:p>
        </p:txBody>
      </p:sp>
      <p:cxnSp>
        <p:nvCxnSpPr>
          <p:cNvPr id="43" name="Connecteur droit avec flèche 42"/>
          <p:cNvCxnSpPr>
            <a:stCxn id="41" idx="0"/>
          </p:cNvCxnSpPr>
          <p:nvPr/>
        </p:nvCxnSpPr>
        <p:spPr>
          <a:xfrm rot="5400000" flipH="1" flipV="1">
            <a:off x="3464711" y="5750735"/>
            <a:ext cx="357190" cy="142876"/>
          </a:xfrm>
          <a:prstGeom prst="straightConnector1">
            <a:avLst/>
          </a:prstGeom>
          <a:ln w="25400">
            <a:solidFill>
              <a:schemeClr val="tx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4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4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4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4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9" grpId="0" animBg="1"/>
      <p:bldP spid="37" grpId="0" animBg="1"/>
      <p:bldP spid="38" grpId="0"/>
      <p:bldP spid="41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539424" y="214290"/>
            <a:ext cx="406515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buFont typeface="Wingdings" pitchFamily="2" charset="2"/>
              <a:buChar char="Ø"/>
            </a:pPr>
            <a:r>
              <a:rPr lang="fr-FR" sz="5400" b="1" cap="none" spc="50" dirty="0" smtClean="0">
                <a:ln w="11430"/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Pourquoi ?</a:t>
            </a:r>
            <a:endParaRPr lang="fr-FR" sz="5400" b="1" cap="none" spc="50" dirty="0">
              <a:ln w="11430"/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071546"/>
            <a:ext cx="9163050" cy="5805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9" name="Ellipse 28"/>
          <p:cNvSpPr/>
          <p:nvPr/>
        </p:nvSpPr>
        <p:spPr>
          <a:xfrm>
            <a:off x="0" y="1071546"/>
            <a:ext cx="5214942" cy="271464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7" name="Forme libre 36"/>
          <p:cNvSpPr/>
          <p:nvPr/>
        </p:nvSpPr>
        <p:spPr>
          <a:xfrm>
            <a:off x="823866" y="804249"/>
            <a:ext cx="7295584" cy="5856084"/>
          </a:xfrm>
          <a:custGeom>
            <a:avLst/>
            <a:gdLst>
              <a:gd name="connsiteX0" fmla="*/ 4689694 w 7295584"/>
              <a:gd name="connsiteY0" fmla="*/ 463236 h 5856084"/>
              <a:gd name="connsiteX1" fmla="*/ 4680641 w 7295584"/>
              <a:gd name="connsiteY1" fmla="*/ 3106848 h 5856084"/>
              <a:gd name="connsiteX2" fmla="*/ 3612332 w 7295584"/>
              <a:gd name="connsiteY2" fmla="*/ 3496147 h 5856084"/>
              <a:gd name="connsiteX3" fmla="*/ 588475 w 7295584"/>
              <a:gd name="connsiteY3" fmla="*/ 3351292 h 5856084"/>
              <a:gd name="connsiteX4" fmla="*/ 81481 w 7295584"/>
              <a:gd name="connsiteY4" fmla="*/ 4582563 h 5856084"/>
              <a:gd name="connsiteX5" fmla="*/ 959667 w 7295584"/>
              <a:gd name="connsiteY5" fmla="*/ 4953755 h 5856084"/>
              <a:gd name="connsiteX6" fmla="*/ 4037845 w 7295584"/>
              <a:gd name="connsiteY6" fmla="*/ 4854167 h 5856084"/>
              <a:gd name="connsiteX7" fmla="*/ 4399984 w 7295584"/>
              <a:gd name="connsiteY7" fmla="*/ 5560337 h 5856084"/>
              <a:gd name="connsiteX8" fmla="*/ 6672403 w 7295584"/>
              <a:gd name="connsiteY8" fmla="*/ 5632765 h 5856084"/>
              <a:gd name="connsiteX9" fmla="*/ 7097916 w 7295584"/>
              <a:gd name="connsiteY9" fmla="*/ 4220424 h 5856084"/>
              <a:gd name="connsiteX10" fmla="*/ 6989275 w 7295584"/>
              <a:gd name="connsiteY10" fmla="*/ 789161 h 5856084"/>
              <a:gd name="connsiteX11" fmla="*/ 5260063 w 7295584"/>
              <a:gd name="connsiteY11" fmla="*/ 327434 h 5856084"/>
              <a:gd name="connsiteX12" fmla="*/ 4689694 w 7295584"/>
              <a:gd name="connsiteY12" fmla="*/ 463236 h 5856084"/>
              <a:gd name="connsiteX0" fmla="*/ 4689694 w 7295584"/>
              <a:gd name="connsiteY0" fmla="*/ 463236 h 5856084"/>
              <a:gd name="connsiteX1" fmla="*/ 4680641 w 7295584"/>
              <a:gd name="connsiteY1" fmla="*/ 3106848 h 5856084"/>
              <a:gd name="connsiteX2" fmla="*/ 3612332 w 7295584"/>
              <a:gd name="connsiteY2" fmla="*/ 3496147 h 5856084"/>
              <a:gd name="connsiteX3" fmla="*/ 588475 w 7295584"/>
              <a:gd name="connsiteY3" fmla="*/ 3351292 h 5856084"/>
              <a:gd name="connsiteX4" fmla="*/ 81481 w 7295584"/>
              <a:gd name="connsiteY4" fmla="*/ 4582563 h 5856084"/>
              <a:gd name="connsiteX5" fmla="*/ 959667 w 7295584"/>
              <a:gd name="connsiteY5" fmla="*/ 4953755 h 5856084"/>
              <a:gd name="connsiteX6" fmla="*/ 4037845 w 7295584"/>
              <a:gd name="connsiteY6" fmla="*/ 4854167 h 5856084"/>
              <a:gd name="connsiteX7" fmla="*/ 4399984 w 7295584"/>
              <a:gd name="connsiteY7" fmla="*/ 5560337 h 5856084"/>
              <a:gd name="connsiteX8" fmla="*/ 6672403 w 7295584"/>
              <a:gd name="connsiteY8" fmla="*/ 5632765 h 5856084"/>
              <a:gd name="connsiteX9" fmla="*/ 7097916 w 7295584"/>
              <a:gd name="connsiteY9" fmla="*/ 4220424 h 5856084"/>
              <a:gd name="connsiteX10" fmla="*/ 6989275 w 7295584"/>
              <a:gd name="connsiteY10" fmla="*/ 789161 h 5856084"/>
              <a:gd name="connsiteX11" fmla="*/ 5260063 w 7295584"/>
              <a:gd name="connsiteY11" fmla="*/ 327434 h 5856084"/>
              <a:gd name="connsiteX12" fmla="*/ 4689694 w 7295584"/>
              <a:gd name="connsiteY12" fmla="*/ 463236 h 5856084"/>
              <a:gd name="connsiteX0" fmla="*/ 4689694 w 7295584"/>
              <a:gd name="connsiteY0" fmla="*/ 463236 h 5856084"/>
              <a:gd name="connsiteX1" fmla="*/ 4680641 w 7295584"/>
              <a:gd name="connsiteY1" fmla="*/ 3106848 h 5856084"/>
              <a:gd name="connsiteX2" fmla="*/ 3612332 w 7295584"/>
              <a:gd name="connsiteY2" fmla="*/ 3496147 h 5856084"/>
              <a:gd name="connsiteX3" fmla="*/ 588475 w 7295584"/>
              <a:gd name="connsiteY3" fmla="*/ 3351292 h 5856084"/>
              <a:gd name="connsiteX4" fmla="*/ 81481 w 7295584"/>
              <a:gd name="connsiteY4" fmla="*/ 4582563 h 5856084"/>
              <a:gd name="connsiteX5" fmla="*/ 959667 w 7295584"/>
              <a:gd name="connsiteY5" fmla="*/ 4953755 h 5856084"/>
              <a:gd name="connsiteX6" fmla="*/ 4037845 w 7295584"/>
              <a:gd name="connsiteY6" fmla="*/ 4854167 h 5856084"/>
              <a:gd name="connsiteX7" fmla="*/ 4399984 w 7295584"/>
              <a:gd name="connsiteY7" fmla="*/ 5560337 h 5856084"/>
              <a:gd name="connsiteX8" fmla="*/ 6672403 w 7295584"/>
              <a:gd name="connsiteY8" fmla="*/ 5632765 h 5856084"/>
              <a:gd name="connsiteX9" fmla="*/ 7097916 w 7295584"/>
              <a:gd name="connsiteY9" fmla="*/ 4220424 h 5856084"/>
              <a:gd name="connsiteX10" fmla="*/ 6989275 w 7295584"/>
              <a:gd name="connsiteY10" fmla="*/ 789161 h 5856084"/>
              <a:gd name="connsiteX11" fmla="*/ 5260063 w 7295584"/>
              <a:gd name="connsiteY11" fmla="*/ 327434 h 5856084"/>
              <a:gd name="connsiteX12" fmla="*/ 4689694 w 7295584"/>
              <a:gd name="connsiteY12" fmla="*/ 463236 h 5856084"/>
              <a:gd name="connsiteX0" fmla="*/ 4689694 w 7295584"/>
              <a:gd name="connsiteY0" fmla="*/ 463236 h 5856084"/>
              <a:gd name="connsiteX1" fmla="*/ 4680641 w 7295584"/>
              <a:gd name="connsiteY1" fmla="*/ 3106848 h 5856084"/>
              <a:gd name="connsiteX2" fmla="*/ 3612332 w 7295584"/>
              <a:gd name="connsiteY2" fmla="*/ 3496147 h 5856084"/>
              <a:gd name="connsiteX3" fmla="*/ 588475 w 7295584"/>
              <a:gd name="connsiteY3" fmla="*/ 3351292 h 5856084"/>
              <a:gd name="connsiteX4" fmla="*/ 81481 w 7295584"/>
              <a:gd name="connsiteY4" fmla="*/ 4582563 h 5856084"/>
              <a:gd name="connsiteX5" fmla="*/ 959667 w 7295584"/>
              <a:gd name="connsiteY5" fmla="*/ 4953755 h 5856084"/>
              <a:gd name="connsiteX6" fmla="*/ 4037845 w 7295584"/>
              <a:gd name="connsiteY6" fmla="*/ 4854167 h 5856084"/>
              <a:gd name="connsiteX7" fmla="*/ 4399984 w 7295584"/>
              <a:gd name="connsiteY7" fmla="*/ 5560337 h 5856084"/>
              <a:gd name="connsiteX8" fmla="*/ 6672403 w 7295584"/>
              <a:gd name="connsiteY8" fmla="*/ 5632765 h 5856084"/>
              <a:gd name="connsiteX9" fmla="*/ 7097916 w 7295584"/>
              <a:gd name="connsiteY9" fmla="*/ 4220424 h 5856084"/>
              <a:gd name="connsiteX10" fmla="*/ 6989275 w 7295584"/>
              <a:gd name="connsiteY10" fmla="*/ 789161 h 5856084"/>
              <a:gd name="connsiteX11" fmla="*/ 5260063 w 7295584"/>
              <a:gd name="connsiteY11" fmla="*/ 327434 h 5856084"/>
              <a:gd name="connsiteX12" fmla="*/ 4689694 w 7295584"/>
              <a:gd name="connsiteY12" fmla="*/ 463236 h 5856084"/>
              <a:gd name="connsiteX0" fmla="*/ 4689694 w 7295584"/>
              <a:gd name="connsiteY0" fmla="*/ 463236 h 5856084"/>
              <a:gd name="connsiteX1" fmla="*/ 4680641 w 7295584"/>
              <a:gd name="connsiteY1" fmla="*/ 3106848 h 5856084"/>
              <a:gd name="connsiteX2" fmla="*/ 3612332 w 7295584"/>
              <a:gd name="connsiteY2" fmla="*/ 3496147 h 5856084"/>
              <a:gd name="connsiteX3" fmla="*/ 588475 w 7295584"/>
              <a:gd name="connsiteY3" fmla="*/ 3351292 h 5856084"/>
              <a:gd name="connsiteX4" fmla="*/ 81481 w 7295584"/>
              <a:gd name="connsiteY4" fmla="*/ 4582563 h 5856084"/>
              <a:gd name="connsiteX5" fmla="*/ 959667 w 7295584"/>
              <a:gd name="connsiteY5" fmla="*/ 4953755 h 5856084"/>
              <a:gd name="connsiteX6" fmla="*/ 4037845 w 7295584"/>
              <a:gd name="connsiteY6" fmla="*/ 4854167 h 5856084"/>
              <a:gd name="connsiteX7" fmla="*/ 4399984 w 7295584"/>
              <a:gd name="connsiteY7" fmla="*/ 5560337 h 5856084"/>
              <a:gd name="connsiteX8" fmla="*/ 6672403 w 7295584"/>
              <a:gd name="connsiteY8" fmla="*/ 5632765 h 5856084"/>
              <a:gd name="connsiteX9" fmla="*/ 7097916 w 7295584"/>
              <a:gd name="connsiteY9" fmla="*/ 4220424 h 5856084"/>
              <a:gd name="connsiteX10" fmla="*/ 6989275 w 7295584"/>
              <a:gd name="connsiteY10" fmla="*/ 789161 h 5856084"/>
              <a:gd name="connsiteX11" fmla="*/ 5260063 w 7295584"/>
              <a:gd name="connsiteY11" fmla="*/ 327434 h 5856084"/>
              <a:gd name="connsiteX12" fmla="*/ 4689694 w 7295584"/>
              <a:gd name="connsiteY12" fmla="*/ 463236 h 5856084"/>
              <a:gd name="connsiteX0" fmla="*/ 4689694 w 7295584"/>
              <a:gd name="connsiteY0" fmla="*/ 463236 h 5856084"/>
              <a:gd name="connsiteX1" fmla="*/ 4680641 w 7295584"/>
              <a:gd name="connsiteY1" fmla="*/ 3106848 h 5856084"/>
              <a:gd name="connsiteX2" fmla="*/ 3612332 w 7295584"/>
              <a:gd name="connsiteY2" fmla="*/ 3496147 h 5856084"/>
              <a:gd name="connsiteX3" fmla="*/ 588475 w 7295584"/>
              <a:gd name="connsiteY3" fmla="*/ 3351292 h 5856084"/>
              <a:gd name="connsiteX4" fmla="*/ 81481 w 7295584"/>
              <a:gd name="connsiteY4" fmla="*/ 4582563 h 5856084"/>
              <a:gd name="connsiteX5" fmla="*/ 959667 w 7295584"/>
              <a:gd name="connsiteY5" fmla="*/ 4953755 h 5856084"/>
              <a:gd name="connsiteX6" fmla="*/ 4037845 w 7295584"/>
              <a:gd name="connsiteY6" fmla="*/ 4854167 h 5856084"/>
              <a:gd name="connsiteX7" fmla="*/ 4399984 w 7295584"/>
              <a:gd name="connsiteY7" fmla="*/ 5560337 h 5856084"/>
              <a:gd name="connsiteX8" fmla="*/ 6672403 w 7295584"/>
              <a:gd name="connsiteY8" fmla="*/ 5632765 h 5856084"/>
              <a:gd name="connsiteX9" fmla="*/ 7097916 w 7295584"/>
              <a:gd name="connsiteY9" fmla="*/ 4220424 h 5856084"/>
              <a:gd name="connsiteX10" fmla="*/ 6989275 w 7295584"/>
              <a:gd name="connsiteY10" fmla="*/ 789161 h 5856084"/>
              <a:gd name="connsiteX11" fmla="*/ 5260063 w 7295584"/>
              <a:gd name="connsiteY11" fmla="*/ 327434 h 5856084"/>
              <a:gd name="connsiteX12" fmla="*/ 4689694 w 7295584"/>
              <a:gd name="connsiteY12" fmla="*/ 463236 h 58560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7295584" h="5856084">
                <a:moveTo>
                  <a:pt x="4689694" y="463236"/>
                </a:moveTo>
                <a:cubicBezTo>
                  <a:pt x="4593124" y="926472"/>
                  <a:pt x="4860201" y="2601363"/>
                  <a:pt x="4680641" y="3106848"/>
                </a:cubicBezTo>
                <a:cubicBezTo>
                  <a:pt x="4501081" y="3612333"/>
                  <a:pt x="4294360" y="3455406"/>
                  <a:pt x="3612332" y="3496147"/>
                </a:cubicBezTo>
                <a:cubicBezTo>
                  <a:pt x="2930304" y="3536888"/>
                  <a:pt x="1176950" y="3170223"/>
                  <a:pt x="588475" y="3351292"/>
                </a:cubicBezTo>
                <a:cubicBezTo>
                  <a:pt x="0" y="3532361"/>
                  <a:pt x="19616" y="4315486"/>
                  <a:pt x="81481" y="4582563"/>
                </a:cubicBezTo>
                <a:cubicBezTo>
                  <a:pt x="143346" y="4849640"/>
                  <a:pt x="300273" y="4908488"/>
                  <a:pt x="959667" y="4953755"/>
                </a:cubicBezTo>
                <a:cubicBezTo>
                  <a:pt x="1619061" y="4999022"/>
                  <a:pt x="3464459" y="4753070"/>
                  <a:pt x="4037845" y="4854167"/>
                </a:cubicBezTo>
                <a:cubicBezTo>
                  <a:pt x="4611231" y="4955264"/>
                  <a:pt x="3960891" y="5430571"/>
                  <a:pt x="4399984" y="5560337"/>
                </a:cubicBezTo>
                <a:cubicBezTo>
                  <a:pt x="4839077" y="5690103"/>
                  <a:pt x="6222748" y="5856084"/>
                  <a:pt x="6672403" y="5632765"/>
                </a:cubicBezTo>
                <a:cubicBezTo>
                  <a:pt x="7122058" y="5409446"/>
                  <a:pt x="7045104" y="5027691"/>
                  <a:pt x="7097916" y="4220424"/>
                </a:cubicBezTo>
                <a:cubicBezTo>
                  <a:pt x="7150728" y="3413157"/>
                  <a:pt x="7295584" y="1437993"/>
                  <a:pt x="6989275" y="789161"/>
                </a:cubicBezTo>
                <a:cubicBezTo>
                  <a:pt x="6682966" y="140329"/>
                  <a:pt x="5643326" y="381755"/>
                  <a:pt x="5260063" y="327434"/>
                </a:cubicBezTo>
                <a:cubicBezTo>
                  <a:pt x="4876800" y="273113"/>
                  <a:pt x="4786264" y="0"/>
                  <a:pt x="4689694" y="463236"/>
                </a:cubicBezTo>
                <a:close/>
              </a:path>
            </a:pathLst>
          </a:custGeom>
          <a:noFill/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8" name="ZoneTexte 37"/>
          <p:cNvSpPr txBox="1"/>
          <p:nvPr/>
        </p:nvSpPr>
        <p:spPr>
          <a:xfrm>
            <a:off x="2786050" y="3786190"/>
            <a:ext cx="27146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 smtClean="0">
                <a:solidFill>
                  <a:srgbClr val="FF0000"/>
                </a:solidFill>
              </a:rPr>
              <a:t>Entretien des armoires</a:t>
            </a:r>
            <a:endParaRPr lang="fr-FR" b="1" dirty="0">
              <a:solidFill>
                <a:srgbClr val="FF0000"/>
              </a:solidFill>
            </a:endParaRPr>
          </a:p>
        </p:txBody>
      </p:sp>
      <p:cxnSp>
        <p:nvCxnSpPr>
          <p:cNvPr id="40" name="Connecteur droit avec flèche 39"/>
          <p:cNvCxnSpPr>
            <a:stCxn id="38" idx="0"/>
          </p:cNvCxnSpPr>
          <p:nvPr/>
        </p:nvCxnSpPr>
        <p:spPr>
          <a:xfrm rot="16200000" flipV="1">
            <a:off x="3964777" y="3607595"/>
            <a:ext cx="214314" cy="142876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ZoneTexte 40"/>
          <p:cNvSpPr txBox="1"/>
          <p:nvPr/>
        </p:nvSpPr>
        <p:spPr>
          <a:xfrm>
            <a:off x="2428860" y="6000768"/>
            <a:ext cx="22860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 smtClean="0">
                <a:solidFill>
                  <a:schemeClr val="tx2"/>
                </a:solidFill>
              </a:rPr>
              <a:t>Entretien sur machine</a:t>
            </a:r>
            <a:endParaRPr lang="fr-FR" b="1" dirty="0">
              <a:solidFill>
                <a:schemeClr val="tx2"/>
              </a:solidFill>
            </a:endParaRPr>
          </a:p>
        </p:txBody>
      </p:sp>
      <p:cxnSp>
        <p:nvCxnSpPr>
          <p:cNvPr id="43" name="Connecteur droit avec flèche 42"/>
          <p:cNvCxnSpPr>
            <a:stCxn id="41" idx="0"/>
          </p:cNvCxnSpPr>
          <p:nvPr/>
        </p:nvCxnSpPr>
        <p:spPr>
          <a:xfrm rot="5400000" flipH="1" flipV="1">
            <a:off x="3464711" y="5750735"/>
            <a:ext cx="357190" cy="142876"/>
          </a:xfrm>
          <a:prstGeom prst="straightConnector1">
            <a:avLst/>
          </a:prstGeom>
          <a:ln w="25400">
            <a:solidFill>
              <a:schemeClr val="tx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2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2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37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539424" y="214290"/>
            <a:ext cx="406515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buFont typeface="Wingdings" pitchFamily="2" charset="2"/>
              <a:buChar char="Ø"/>
            </a:pPr>
            <a:r>
              <a:rPr lang="fr-FR" sz="5400" b="1" cap="none" spc="50" dirty="0" smtClean="0">
                <a:ln w="11430"/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Pourquoi ?</a:t>
            </a:r>
            <a:endParaRPr lang="fr-FR" sz="5400" b="1" cap="none" spc="50" dirty="0">
              <a:ln w="11430"/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8" name="ZoneTexte 37"/>
          <p:cNvSpPr txBox="1"/>
          <p:nvPr/>
        </p:nvSpPr>
        <p:spPr>
          <a:xfrm>
            <a:off x="2786050" y="3786190"/>
            <a:ext cx="27146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 smtClean="0">
                <a:solidFill>
                  <a:srgbClr val="FF0000"/>
                </a:solidFill>
              </a:rPr>
              <a:t>Entretien des armoires</a:t>
            </a:r>
            <a:endParaRPr lang="fr-FR" b="1" dirty="0">
              <a:solidFill>
                <a:srgbClr val="FF0000"/>
              </a:solidFill>
            </a:endParaRPr>
          </a:p>
        </p:txBody>
      </p:sp>
      <p:sp>
        <p:nvSpPr>
          <p:cNvPr id="41" name="ZoneTexte 40"/>
          <p:cNvSpPr txBox="1"/>
          <p:nvPr/>
        </p:nvSpPr>
        <p:spPr>
          <a:xfrm>
            <a:off x="2428860" y="6000768"/>
            <a:ext cx="22860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 smtClean="0">
                <a:solidFill>
                  <a:schemeClr val="tx2"/>
                </a:solidFill>
              </a:rPr>
              <a:t>Entretien sur machine</a:t>
            </a:r>
            <a:endParaRPr lang="fr-FR" b="1" dirty="0">
              <a:solidFill>
                <a:schemeClr val="tx2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1" y="1214422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fr-FR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Répartition du temps de la maintenance électrique </a:t>
            </a:r>
            <a:endParaRPr lang="fr-FR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2" name="ZoneTexte 11"/>
          <p:cNvSpPr txBox="1"/>
          <p:nvPr/>
        </p:nvSpPr>
        <p:spPr>
          <a:xfrm>
            <a:off x="4429124" y="2928934"/>
            <a:ext cx="6429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 smtClean="0"/>
              <a:t>60%</a:t>
            </a:r>
            <a:endParaRPr lang="fr-FR" b="1" dirty="0"/>
          </a:p>
        </p:txBody>
      </p:sp>
      <p:sp>
        <p:nvSpPr>
          <p:cNvPr id="13" name="ZoneTexte 12"/>
          <p:cNvSpPr txBox="1"/>
          <p:nvPr/>
        </p:nvSpPr>
        <p:spPr>
          <a:xfrm>
            <a:off x="4429124" y="3214686"/>
            <a:ext cx="6429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/>
              <a:t>40%</a:t>
            </a:r>
            <a:endParaRPr lang="fr-FR" dirty="0"/>
          </a:p>
        </p:txBody>
      </p:sp>
      <p:sp>
        <p:nvSpPr>
          <p:cNvPr id="14" name="ZoneTexte 13"/>
          <p:cNvSpPr txBox="1"/>
          <p:nvPr/>
        </p:nvSpPr>
        <p:spPr>
          <a:xfrm>
            <a:off x="0" y="3929066"/>
            <a:ext cx="91440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fr-FR" dirty="0" smtClean="0"/>
              <a:t>Causes au niveau de </a:t>
            </a:r>
            <a:r>
              <a:rPr lang="fr-FR" b="1" dirty="0" smtClean="0">
                <a:solidFill>
                  <a:srgbClr val="C00000"/>
                </a:solidFill>
              </a:rPr>
              <a:t>l’entretien des armoires</a:t>
            </a:r>
            <a:r>
              <a:rPr lang="fr-FR" dirty="0" smtClean="0"/>
              <a:t> :</a:t>
            </a:r>
          </a:p>
          <a:p>
            <a:r>
              <a:rPr lang="fr-FR" dirty="0" smtClean="0"/>
              <a:t> </a:t>
            </a:r>
          </a:p>
          <a:p>
            <a:pPr lvl="0">
              <a:buFont typeface="Wingdings" pitchFamily="2" charset="2"/>
              <a:buChar char="Ø"/>
            </a:pPr>
            <a:r>
              <a:rPr lang="fr-FR" dirty="0" smtClean="0"/>
              <a:t> Le département des « </a:t>
            </a:r>
            <a:r>
              <a:rPr lang="fr-FR" dirty="0" err="1" smtClean="0"/>
              <a:t>Bambury</a:t>
            </a:r>
            <a:r>
              <a:rPr lang="fr-FR" dirty="0" smtClean="0"/>
              <a:t> » est particulièrement poussiéreux.</a:t>
            </a:r>
          </a:p>
          <a:p>
            <a:pPr lvl="0">
              <a:buFont typeface="Wingdings" pitchFamily="2" charset="2"/>
              <a:buChar char="Ø"/>
            </a:pPr>
            <a:r>
              <a:rPr lang="fr-FR" dirty="0" smtClean="0"/>
              <a:t> On retrouve souvent les armoires électriques portes ouvertes.</a:t>
            </a:r>
          </a:p>
          <a:p>
            <a:pPr lvl="0">
              <a:buFont typeface="Wingdings" pitchFamily="2" charset="2"/>
              <a:buChar char="Ø"/>
            </a:pPr>
            <a:r>
              <a:rPr lang="fr-FR" dirty="0" smtClean="0"/>
              <a:t> Le système actuel pour signaler la fermeture des portes à l’automate est hors service.</a:t>
            </a:r>
          </a:p>
          <a:p>
            <a:endParaRPr lang="fr-FR" dirty="0"/>
          </a:p>
        </p:txBody>
      </p:sp>
      <p:sp>
        <p:nvSpPr>
          <p:cNvPr id="15" name="ZoneTexte 14"/>
          <p:cNvSpPr txBox="1"/>
          <p:nvPr/>
        </p:nvSpPr>
        <p:spPr>
          <a:xfrm>
            <a:off x="0" y="5643578"/>
            <a:ext cx="9144000" cy="92333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fr-FR" b="1" spc="50" dirty="0" smtClean="0">
                <a:ln w="11430"/>
                <a:solidFill>
                  <a:schemeClr val="accent3">
                    <a:lumMod val="7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Solution :</a:t>
            </a:r>
          </a:p>
          <a:p>
            <a:r>
              <a:rPr lang="fr-FR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Pour réduire le temps  dédié à l’entretien des armoires, la solution retenue est de changer le système  de sécurité des portes par un système reflex.</a:t>
            </a:r>
            <a:endParaRPr lang="fr-FR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4.81481E-6 C -0.04098 -0.01875 -0.23473 -0.09098 -0.24601 -0.11135 C -0.2573 -0.13149 -0.10452 -0.11991 -0.06736 -0.12223 " pathEditMode="relative" rAng="0" ptsTypes="aaa">
                                      <p:cBhvr>
                                        <p:cTn id="9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9" y="-66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7014 -0.02754 C 0.01146 -0.08842 -0.26615 -0.3294 -0.2823 -0.39213 C -0.29844 -0.45486 -0.07968 -0.40116 -0.02639 -0.40347 " pathEditMode="relative" rAng="0" ptsTypes="aaa">
                                      <p:cBhvr>
                                        <p:cTn id="11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4" y="-21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sub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4000"/>
                            </p:stCondLst>
                            <p:childTnLst>
                              <p:par>
                                <p:cTn id="20" presetID="3" presetClass="emph" presetSubtype="2" repeatCount="indefinite" autoRev="1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6000"/>
                            </p:stCondLst>
                            <p:childTnLst>
                              <p:par>
                                <p:cTn id="23" presetID="54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41" grpId="0"/>
      <p:bldP spid="11" grpId="0"/>
      <p:bldP spid="12" grpId="0"/>
      <p:bldP spid="12" grpId="1"/>
      <p:bldP spid="13" grpId="0"/>
      <p:bldP spid="14" grpId="0"/>
      <p:bldP spid="15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539424" y="214290"/>
            <a:ext cx="406515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buFont typeface="Wingdings" pitchFamily="2" charset="2"/>
              <a:buChar char="Ø"/>
            </a:pPr>
            <a:r>
              <a:rPr lang="fr-FR" sz="5400" b="1" cap="none" spc="50" dirty="0" smtClean="0">
                <a:ln w="11430"/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Pourquoi ?</a:t>
            </a:r>
            <a:endParaRPr lang="fr-FR" sz="5400" b="1" cap="none" spc="50" dirty="0">
              <a:ln w="11430"/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8" name="ZoneTexte 37"/>
          <p:cNvSpPr txBox="1"/>
          <p:nvPr/>
        </p:nvSpPr>
        <p:spPr>
          <a:xfrm>
            <a:off x="2000232" y="2928934"/>
            <a:ext cx="27146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 smtClean="0">
                <a:solidFill>
                  <a:srgbClr val="FF0000"/>
                </a:solidFill>
              </a:rPr>
              <a:t>Entretien des armoires</a:t>
            </a:r>
            <a:endParaRPr lang="fr-FR" b="1" dirty="0">
              <a:solidFill>
                <a:srgbClr val="FF0000"/>
              </a:solidFill>
            </a:endParaRPr>
          </a:p>
        </p:txBody>
      </p:sp>
      <p:sp>
        <p:nvSpPr>
          <p:cNvPr id="41" name="ZoneTexte 40"/>
          <p:cNvSpPr txBox="1"/>
          <p:nvPr/>
        </p:nvSpPr>
        <p:spPr>
          <a:xfrm>
            <a:off x="2000232" y="3214686"/>
            <a:ext cx="22860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 smtClean="0">
                <a:solidFill>
                  <a:schemeClr val="tx2"/>
                </a:solidFill>
              </a:rPr>
              <a:t>Entretien sur machine</a:t>
            </a:r>
            <a:endParaRPr lang="fr-FR" b="1" dirty="0">
              <a:solidFill>
                <a:schemeClr val="tx2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1" y="1214422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fr-FR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Répartition du temps de la maintenance électrique </a:t>
            </a:r>
            <a:endParaRPr lang="fr-FR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2" name="ZoneTexte 11"/>
          <p:cNvSpPr txBox="1"/>
          <p:nvPr/>
        </p:nvSpPr>
        <p:spPr>
          <a:xfrm>
            <a:off x="4429124" y="2928934"/>
            <a:ext cx="6429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/>
              <a:t>60%</a:t>
            </a:r>
            <a:endParaRPr lang="fr-FR" dirty="0"/>
          </a:p>
        </p:txBody>
      </p:sp>
      <p:sp>
        <p:nvSpPr>
          <p:cNvPr id="13" name="ZoneTexte 12"/>
          <p:cNvSpPr txBox="1"/>
          <p:nvPr/>
        </p:nvSpPr>
        <p:spPr>
          <a:xfrm>
            <a:off x="4429124" y="3214686"/>
            <a:ext cx="6429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/>
              <a:t>40%</a:t>
            </a:r>
            <a:endParaRPr lang="fr-FR" dirty="0"/>
          </a:p>
        </p:txBody>
      </p:sp>
      <p:sp>
        <p:nvSpPr>
          <p:cNvPr id="14" name="ZoneTexte 13"/>
          <p:cNvSpPr txBox="1"/>
          <p:nvPr/>
        </p:nvSpPr>
        <p:spPr>
          <a:xfrm>
            <a:off x="0" y="3929066"/>
            <a:ext cx="91440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fr-FR" dirty="0" smtClean="0"/>
              <a:t>Causes au niveau de </a:t>
            </a:r>
            <a:r>
              <a:rPr lang="fr-FR" b="1" dirty="0" smtClean="0">
                <a:solidFill>
                  <a:srgbClr val="C00000"/>
                </a:solidFill>
              </a:rPr>
              <a:t>l’entretien des armoires</a:t>
            </a:r>
            <a:r>
              <a:rPr lang="fr-FR" dirty="0" smtClean="0"/>
              <a:t> :</a:t>
            </a:r>
          </a:p>
          <a:p>
            <a:r>
              <a:rPr lang="fr-FR" dirty="0" smtClean="0"/>
              <a:t> </a:t>
            </a:r>
          </a:p>
          <a:p>
            <a:pPr lvl="0">
              <a:buFont typeface="Wingdings" pitchFamily="2" charset="2"/>
              <a:buChar char="Ø"/>
            </a:pPr>
            <a:r>
              <a:rPr lang="fr-FR" dirty="0" smtClean="0"/>
              <a:t> Le département des « </a:t>
            </a:r>
            <a:r>
              <a:rPr lang="fr-FR" dirty="0" err="1" smtClean="0"/>
              <a:t>Bambury</a:t>
            </a:r>
            <a:r>
              <a:rPr lang="fr-FR" dirty="0" smtClean="0"/>
              <a:t> » est particulièrement poussiéreux.</a:t>
            </a:r>
          </a:p>
          <a:p>
            <a:pPr lvl="0">
              <a:buFont typeface="Wingdings" pitchFamily="2" charset="2"/>
              <a:buChar char="Ø"/>
            </a:pPr>
            <a:r>
              <a:rPr lang="fr-FR" dirty="0" smtClean="0"/>
              <a:t> On retrouve souvent les armoires électriques portes ouvertes.</a:t>
            </a:r>
          </a:p>
          <a:p>
            <a:pPr lvl="0">
              <a:buFont typeface="Wingdings" pitchFamily="2" charset="2"/>
              <a:buChar char="Ø"/>
            </a:pPr>
            <a:r>
              <a:rPr lang="fr-FR" dirty="0" smtClean="0"/>
              <a:t> Le système actuel pour signaler la fermeture des portes à l’automate est hors service.</a:t>
            </a:r>
          </a:p>
          <a:p>
            <a:endParaRPr lang="fr-FR" dirty="0"/>
          </a:p>
        </p:txBody>
      </p:sp>
      <p:sp>
        <p:nvSpPr>
          <p:cNvPr id="15" name="ZoneTexte 14"/>
          <p:cNvSpPr txBox="1"/>
          <p:nvPr/>
        </p:nvSpPr>
        <p:spPr>
          <a:xfrm>
            <a:off x="0" y="5643578"/>
            <a:ext cx="9144000" cy="92333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fr-FR" b="1" spc="50" dirty="0" smtClean="0">
                <a:ln w="11430"/>
                <a:solidFill>
                  <a:schemeClr val="accent3">
                    <a:lumMod val="7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Solution :</a:t>
            </a:r>
          </a:p>
          <a:p>
            <a:r>
              <a:rPr lang="fr-FR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Pour réduire le temps  dédié à l’entretien des armoires, la solution retenue est de changer le système  de sécurité des portes par un système reflex.</a:t>
            </a:r>
            <a:endParaRPr lang="fr-FR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8" grpId="0"/>
      <p:bldP spid="41" grpId="0"/>
      <p:bldP spid="11" grpId="0"/>
      <p:bldP spid="12" grpId="0"/>
      <p:bldP spid="13" grpId="0"/>
      <p:bldP spid="14" grpId="0"/>
      <p:bldP spid="15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/>
          <p:cNvSpPr txBox="1"/>
          <p:nvPr/>
        </p:nvSpPr>
        <p:spPr>
          <a:xfrm>
            <a:off x="0" y="1714488"/>
            <a:ext cx="91440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/>
              <a:t>Le système reflex est un modèle de détecteur photoélectrique (ou optoélectronique). La technologie photoélectrique fonctionne grâce à un faisceau lumineux, les avantages du système reflex sont :</a:t>
            </a:r>
          </a:p>
          <a:p>
            <a:r>
              <a:rPr lang="fr-FR" dirty="0" smtClean="0"/>
              <a:t> </a:t>
            </a:r>
          </a:p>
          <a:p>
            <a:pPr lvl="0"/>
            <a:r>
              <a:rPr lang="fr-FR" dirty="0" smtClean="0"/>
              <a:t>Emetteur et récepteur dans un seul boîtier.</a:t>
            </a:r>
          </a:p>
          <a:p>
            <a:pPr lvl="0"/>
            <a:r>
              <a:rPr lang="fr-FR" dirty="0" smtClean="0"/>
              <a:t>Solution et montage économique : moins de câbles.</a:t>
            </a:r>
          </a:p>
          <a:p>
            <a:pPr lvl="0"/>
            <a:r>
              <a:rPr lang="fr-FR" dirty="0" smtClean="0"/>
              <a:t>Utilisation d’un réflecteur (ajustable de + ou – 15° par rapport à l’axe optique).</a:t>
            </a:r>
          </a:p>
          <a:p>
            <a:pPr lvl="0"/>
            <a:r>
              <a:rPr lang="fr-FR" dirty="0" smtClean="0"/>
              <a:t>Coût réduit d’installation.</a:t>
            </a:r>
          </a:p>
          <a:p>
            <a:r>
              <a:rPr lang="fr-FR" dirty="0" smtClean="0"/>
              <a:t>Forte puissance permettant une utilisation dans de mauvaises conditions (Pluie, brouillard, fumée, poussières).</a:t>
            </a:r>
            <a:endParaRPr lang="fr-FR" dirty="0"/>
          </a:p>
        </p:txBody>
      </p:sp>
      <p:pic>
        <p:nvPicPr>
          <p:cNvPr id="3" name="Image 2" descr="photoreflex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572008"/>
            <a:ext cx="9144000" cy="2285992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2446258" y="214290"/>
            <a:ext cx="425148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buFont typeface="Wingdings" pitchFamily="2" charset="2"/>
              <a:buChar char="Ø"/>
            </a:pPr>
            <a:r>
              <a:rPr lang="fr-FR" sz="5400" b="1" cap="none" spc="50" dirty="0" smtClean="0">
                <a:ln w="11430"/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Comment ?</a:t>
            </a:r>
            <a:endParaRPr lang="fr-FR" sz="5400" b="1" cap="none" spc="50" dirty="0">
              <a:ln w="11430"/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143108" y="928670"/>
            <a:ext cx="481772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fr-FR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Système reflex :</a:t>
            </a:r>
            <a:endParaRPr lang="fr-FR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446258" y="214290"/>
            <a:ext cx="425148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buFont typeface="Wingdings" pitchFamily="2" charset="2"/>
              <a:buChar char="Ø"/>
            </a:pPr>
            <a:r>
              <a:rPr lang="fr-FR" sz="5400" b="1" cap="none" spc="50" dirty="0" smtClean="0">
                <a:ln w="11430"/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Comment ?</a:t>
            </a:r>
            <a:endParaRPr lang="fr-FR" sz="5400" b="1" cap="none" spc="50" dirty="0">
              <a:ln w="11430"/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3" name="Image 2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785926"/>
            <a:ext cx="9144000" cy="50720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ectangle 3"/>
          <p:cNvSpPr/>
          <p:nvPr/>
        </p:nvSpPr>
        <p:spPr>
          <a:xfrm>
            <a:off x="0" y="1071546"/>
            <a:ext cx="9144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dirty="0" smtClean="0"/>
              <a:t>Cette cellule a pour rôle d’avertir l’ouverture des portes de l’armoire. Dans ce cas, l’automate a pour but d’empêcher le chargement du caoutchouc dans le mélangeur.</a:t>
            </a:r>
            <a:endParaRPr lang="fr-FR" dirty="0"/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928934"/>
            <a:ext cx="9144000" cy="3929066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  <a:headEnd/>
            <a:tailEnd/>
          </a:ln>
        </p:spPr>
      </p:pic>
      <p:sp>
        <p:nvSpPr>
          <p:cNvPr id="3" name="Rectangle 2"/>
          <p:cNvSpPr/>
          <p:nvPr/>
        </p:nvSpPr>
        <p:spPr>
          <a:xfrm>
            <a:off x="0" y="1785926"/>
            <a:ext cx="91440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dirty="0" smtClean="0"/>
              <a:t>L’acheminement du caoutchouc dans le mélangeur se fait grâce à un convoyeur, le fonctionnement de ce convoyeur sera interrompu si une ou plusieurs portes de l’armoire électrique M-P B19 sont ouvertes.</a:t>
            </a:r>
            <a:endParaRPr lang="fr-FR" dirty="0"/>
          </a:p>
        </p:txBody>
      </p:sp>
      <p:sp>
        <p:nvSpPr>
          <p:cNvPr id="4" name="Rectangle 3"/>
          <p:cNvSpPr/>
          <p:nvPr/>
        </p:nvSpPr>
        <p:spPr>
          <a:xfrm>
            <a:off x="2446258" y="214290"/>
            <a:ext cx="425148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buFont typeface="Wingdings" pitchFamily="2" charset="2"/>
              <a:buChar char="Ø"/>
            </a:pPr>
            <a:r>
              <a:rPr lang="fr-FR" sz="5400" b="1" cap="none" spc="50" dirty="0" smtClean="0">
                <a:ln w="11430"/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Comment ?</a:t>
            </a:r>
            <a:endParaRPr lang="fr-FR" sz="5400" b="1" cap="none" spc="50" dirty="0">
              <a:ln w="11430"/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928934"/>
            <a:ext cx="9144000" cy="3929066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  <a:headEnd/>
            <a:tailEnd/>
          </a:ln>
        </p:spPr>
      </p:pic>
      <p:sp>
        <p:nvSpPr>
          <p:cNvPr id="3" name="Rectangle 2"/>
          <p:cNvSpPr/>
          <p:nvPr/>
        </p:nvSpPr>
        <p:spPr>
          <a:xfrm>
            <a:off x="0" y="1785926"/>
            <a:ext cx="91440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dirty="0" smtClean="0"/>
              <a:t>L’acheminement du caoutchouc dans le mélangeur se fait grâce à un convoyeur, le fonctionnement de ce convoyeur sera interrompu si une ou plusieurs portes de l’armoire électrique M-P B19 sont ouvertes.</a:t>
            </a:r>
            <a:endParaRPr lang="fr-FR" dirty="0"/>
          </a:p>
        </p:txBody>
      </p:sp>
      <p:sp>
        <p:nvSpPr>
          <p:cNvPr id="4" name="Rectangle 3"/>
          <p:cNvSpPr/>
          <p:nvPr/>
        </p:nvSpPr>
        <p:spPr>
          <a:xfrm>
            <a:off x="2446258" y="214290"/>
            <a:ext cx="425148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buFont typeface="Wingdings" pitchFamily="2" charset="2"/>
              <a:buChar char="Ø"/>
            </a:pPr>
            <a:r>
              <a:rPr lang="fr-FR" sz="5400" b="1" cap="none" spc="50" dirty="0" smtClean="0">
                <a:ln w="11430"/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Comment ?</a:t>
            </a:r>
            <a:endParaRPr lang="fr-FR" sz="5400" b="1" cap="none" spc="50" dirty="0">
              <a:ln w="11430"/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advClick="0" advTm="0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42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oneTexte 2"/>
          <p:cNvSpPr txBox="1"/>
          <p:nvPr/>
        </p:nvSpPr>
        <p:spPr>
          <a:xfrm>
            <a:off x="2786050" y="357166"/>
            <a:ext cx="3571900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fr-FR" sz="40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HISTORIQUE</a:t>
            </a:r>
            <a:endParaRPr lang="fr-FR" sz="40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4" name="ZoneTexte 3"/>
          <p:cNvSpPr txBox="1"/>
          <p:nvPr/>
        </p:nvSpPr>
        <p:spPr>
          <a:xfrm>
            <a:off x="428596" y="1428736"/>
            <a:ext cx="8286808" cy="44319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fr-FR" sz="2400" dirty="0" smtClean="0">
                <a:latin typeface="Arial Black" pitchFamily="34" charset="0"/>
              </a:rPr>
              <a:t> </a:t>
            </a:r>
            <a:r>
              <a:rPr lang="fr-FR" sz="2400" dirty="0" smtClean="0">
                <a:solidFill>
                  <a:srgbClr val="FF0000"/>
                </a:solidFill>
                <a:latin typeface="Arial Black" pitchFamily="34" charset="0"/>
              </a:rPr>
              <a:t>1900</a:t>
            </a:r>
            <a:r>
              <a:rPr lang="fr-FR" sz="2400" dirty="0" smtClean="0">
                <a:latin typeface="Arial Black" pitchFamily="34" charset="0"/>
              </a:rPr>
              <a:t>, </a:t>
            </a:r>
            <a:r>
              <a:rPr lang="fr-FR" sz="2400" dirty="0" err="1" smtClean="0">
                <a:latin typeface="Arial Black" pitchFamily="34" charset="0"/>
              </a:rPr>
              <a:t>Firestone</a:t>
            </a:r>
            <a:r>
              <a:rPr lang="fr-FR" sz="2400" dirty="0" smtClean="0">
                <a:latin typeface="Arial Black" pitchFamily="34" charset="0"/>
              </a:rPr>
              <a:t> </a:t>
            </a:r>
            <a:r>
              <a:rPr lang="fr-FR" sz="2400" dirty="0" err="1" smtClean="0">
                <a:latin typeface="Arial Black" pitchFamily="34" charset="0"/>
              </a:rPr>
              <a:t>Tie</a:t>
            </a:r>
            <a:r>
              <a:rPr lang="fr-FR" sz="2400" dirty="0" smtClean="0">
                <a:latin typeface="Arial Black" pitchFamily="34" charset="0"/>
              </a:rPr>
              <a:t> &amp; </a:t>
            </a:r>
            <a:r>
              <a:rPr lang="fr-FR" sz="2400" dirty="0" err="1" smtClean="0">
                <a:latin typeface="Arial Black" pitchFamily="34" charset="0"/>
              </a:rPr>
              <a:t>Rubber</a:t>
            </a:r>
            <a:r>
              <a:rPr lang="fr-FR" sz="2400" dirty="0" smtClean="0">
                <a:latin typeface="Arial Black" pitchFamily="34" charset="0"/>
              </a:rPr>
              <a:t> </a:t>
            </a:r>
            <a:r>
              <a:rPr lang="fr-FR" sz="2400" dirty="0" err="1" smtClean="0">
                <a:latin typeface="Arial Black" pitchFamily="34" charset="0"/>
              </a:rPr>
              <a:t>Company</a:t>
            </a:r>
            <a:r>
              <a:rPr lang="fr-FR" sz="2400" dirty="0" smtClean="0">
                <a:latin typeface="Arial Black" pitchFamily="34" charset="0"/>
              </a:rPr>
              <a:t>  est créée aux Etats Unis par </a:t>
            </a:r>
            <a:r>
              <a:rPr lang="fr-FR" sz="2400" dirty="0" err="1" smtClean="0">
                <a:latin typeface="Arial Black" pitchFamily="34" charset="0"/>
              </a:rPr>
              <a:t>Harvery</a:t>
            </a:r>
            <a:r>
              <a:rPr lang="fr-FR" sz="2400" dirty="0" smtClean="0">
                <a:latin typeface="Arial Black" pitchFamily="34" charset="0"/>
              </a:rPr>
              <a:t> </a:t>
            </a:r>
            <a:r>
              <a:rPr lang="fr-FR" sz="2400" dirty="0" err="1" smtClean="0">
                <a:latin typeface="Arial Black" pitchFamily="34" charset="0"/>
              </a:rPr>
              <a:t>Firestone</a:t>
            </a:r>
            <a:r>
              <a:rPr lang="fr-FR" sz="2400" dirty="0" smtClean="0">
                <a:latin typeface="Arial Black" pitchFamily="34" charset="0"/>
              </a:rPr>
              <a:t>.</a:t>
            </a:r>
          </a:p>
          <a:p>
            <a:endParaRPr lang="fr-FR" sz="2400" dirty="0" smtClean="0">
              <a:latin typeface="Arial Black" pitchFamily="34" charset="0"/>
            </a:endParaRPr>
          </a:p>
          <a:p>
            <a:pPr>
              <a:buFont typeface="Wingdings" pitchFamily="2" charset="2"/>
              <a:buChar char="Ø"/>
            </a:pPr>
            <a:r>
              <a:rPr lang="fr-FR" sz="2400" dirty="0" smtClean="0">
                <a:latin typeface="Arial Black" pitchFamily="34" charset="0"/>
              </a:rPr>
              <a:t> </a:t>
            </a:r>
            <a:r>
              <a:rPr lang="fr-FR" sz="2400" dirty="0" smtClean="0">
                <a:solidFill>
                  <a:srgbClr val="FF0000"/>
                </a:solidFill>
                <a:latin typeface="Arial Black" pitchFamily="34" charset="0"/>
              </a:rPr>
              <a:t>1931</a:t>
            </a:r>
            <a:r>
              <a:rPr lang="fr-FR" sz="2400" dirty="0" smtClean="0">
                <a:latin typeface="Arial Black" pitchFamily="34" charset="0"/>
              </a:rPr>
              <a:t>, </a:t>
            </a:r>
            <a:r>
              <a:rPr lang="fr-FR" sz="2400" dirty="0" err="1" smtClean="0">
                <a:latin typeface="Arial Black" pitchFamily="34" charset="0"/>
              </a:rPr>
              <a:t>Bridgestone</a:t>
            </a:r>
            <a:r>
              <a:rPr lang="fr-FR" sz="2400" dirty="0" smtClean="0">
                <a:latin typeface="Arial Black" pitchFamily="34" charset="0"/>
              </a:rPr>
              <a:t> Tire </a:t>
            </a:r>
            <a:r>
              <a:rPr lang="fr-FR" sz="2400" dirty="0" err="1" smtClean="0">
                <a:latin typeface="Arial Black" pitchFamily="34" charset="0"/>
              </a:rPr>
              <a:t>Compagny</a:t>
            </a:r>
            <a:r>
              <a:rPr lang="fr-FR" sz="2400" dirty="0" smtClean="0">
                <a:latin typeface="Arial Black" pitchFamily="34" charset="0"/>
              </a:rPr>
              <a:t> Ltd est créé au Japon par </a:t>
            </a:r>
            <a:r>
              <a:rPr lang="fr-FR" sz="2400" dirty="0" err="1" smtClean="0">
                <a:latin typeface="Arial Black" pitchFamily="34" charset="0"/>
              </a:rPr>
              <a:t>Shojiro</a:t>
            </a:r>
            <a:r>
              <a:rPr lang="fr-FR" sz="2400" dirty="0" smtClean="0">
                <a:latin typeface="Arial Black" pitchFamily="34" charset="0"/>
              </a:rPr>
              <a:t> ISHIBASHI.</a:t>
            </a:r>
          </a:p>
          <a:p>
            <a:endParaRPr lang="fr-FR" sz="2400" dirty="0" smtClean="0">
              <a:latin typeface="Arial Black" pitchFamily="34" charset="0"/>
            </a:endParaRPr>
          </a:p>
          <a:p>
            <a:pPr>
              <a:buFont typeface="Wingdings" pitchFamily="2" charset="2"/>
              <a:buChar char="Ø"/>
            </a:pPr>
            <a:r>
              <a:rPr lang="fr-FR" sz="2400" b="1" dirty="0" smtClean="0">
                <a:latin typeface="Arial Black" pitchFamily="34" charset="0"/>
              </a:rPr>
              <a:t> </a:t>
            </a:r>
            <a:r>
              <a:rPr lang="fr-FR" sz="2400" b="1" dirty="0" smtClean="0">
                <a:solidFill>
                  <a:srgbClr val="FF0000"/>
                </a:solidFill>
                <a:latin typeface="Arial Black" pitchFamily="34" charset="0"/>
              </a:rPr>
              <a:t>1953</a:t>
            </a:r>
            <a:r>
              <a:rPr lang="fr-FR" sz="2400" b="1" dirty="0" smtClean="0">
                <a:latin typeface="Arial Black" pitchFamily="34" charset="0"/>
              </a:rPr>
              <a:t>, </a:t>
            </a:r>
            <a:r>
              <a:rPr lang="fr-FR" sz="2400" b="1" dirty="0" err="1" smtClean="0">
                <a:latin typeface="Arial Black" pitchFamily="34" charset="0"/>
              </a:rPr>
              <a:t>Bridgestone</a:t>
            </a:r>
            <a:r>
              <a:rPr lang="fr-FR" sz="2400" b="1" dirty="0" smtClean="0">
                <a:latin typeface="Arial Black" pitchFamily="34" charset="0"/>
              </a:rPr>
              <a:t> devient le premier manufacturier japonais grâce aux pneumatiques.</a:t>
            </a:r>
          </a:p>
          <a:p>
            <a:endParaRPr lang="fr-FR" sz="2400" b="1" dirty="0" smtClean="0">
              <a:latin typeface="Arial Black" pitchFamily="34" charset="0"/>
            </a:endParaRPr>
          </a:p>
          <a:p>
            <a:pPr>
              <a:buFont typeface="Wingdings" pitchFamily="2" charset="2"/>
              <a:buChar char="Ø"/>
            </a:pPr>
            <a:r>
              <a:rPr lang="fr-FR" sz="2400" b="1" dirty="0" smtClean="0">
                <a:latin typeface="Arial Black" pitchFamily="34" charset="0"/>
              </a:rPr>
              <a:t> </a:t>
            </a:r>
            <a:r>
              <a:rPr lang="fr-FR" sz="2400" b="1" dirty="0" smtClean="0">
                <a:solidFill>
                  <a:srgbClr val="FF0000"/>
                </a:solidFill>
                <a:latin typeface="Arial Black" pitchFamily="34" charset="0"/>
              </a:rPr>
              <a:t>1960</a:t>
            </a:r>
            <a:r>
              <a:rPr lang="fr-FR" sz="2400" b="1" dirty="0" smtClean="0">
                <a:latin typeface="Arial Black" pitchFamily="34" charset="0"/>
              </a:rPr>
              <a:t>, </a:t>
            </a:r>
            <a:r>
              <a:rPr lang="fr-FR" sz="2400" b="1" dirty="0" err="1" smtClean="0">
                <a:latin typeface="Arial Black" pitchFamily="34" charset="0"/>
              </a:rPr>
              <a:t>Firestone</a:t>
            </a:r>
            <a:r>
              <a:rPr lang="fr-FR" sz="2400" b="1" dirty="0" smtClean="0">
                <a:latin typeface="Arial Black" pitchFamily="34" charset="0"/>
              </a:rPr>
              <a:t> construit l’usine de Béthune.</a:t>
            </a:r>
          </a:p>
          <a:p>
            <a:endParaRPr lang="fr-FR" dirty="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 descr="Turkowiack 004.jpg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2071678"/>
            <a:ext cx="4500000" cy="3060000"/>
          </a:xfrm>
          <a:prstGeom prst="rect">
            <a:avLst/>
          </a:prstGeom>
        </p:spPr>
      </p:pic>
      <p:pic>
        <p:nvPicPr>
          <p:cNvPr id="5" name="Image 4" descr="Turkowiack 001.jpg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4644000" y="2071678"/>
            <a:ext cx="4500000" cy="306000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1000100" y="1643050"/>
            <a:ext cx="221637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b="1" dirty="0" smtClean="0"/>
              <a:t>Matériel utilisé avant</a:t>
            </a:r>
            <a:endParaRPr lang="fr-FR" dirty="0"/>
          </a:p>
        </p:txBody>
      </p:sp>
      <p:sp>
        <p:nvSpPr>
          <p:cNvPr id="7" name="Rectangle 6"/>
          <p:cNvSpPr/>
          <p:nvPr/>
        </p:nvSpPr>
        <p:spPr>
          <a:xfrm>
            <a:off x="0" y="5143512"/>
            <a:ext cx="450056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dirty="0" smtClean="0"/>
              <a:t>Interrupteur de position XCT à fente, plus commercialisé chez Télémécanique.</a:t>
            </a:r>
            <a:endParaRPr lang="fr-FR" dirty="0"/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4643438" y="5143512"/>
            <a:ext cx="4500562" cy="1600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fr-FR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</a:rPr>
              <a:t> Cellule système réflex, type IFM réf OL0004. (+ Support IFM).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fr-FR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</a:rPr>
              <a:t> Réflecteur </a:t>
            </a:r>
            <a:r>
              <a:rPr kumimoji="0" lang="fr-FR" sz="1400" b="0" i="0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</a:rPr>
              <a:t>« nid d’abeille » Ø80mm</a:t>
            </a:r>
            <a:r>
              <a:rPr kumimoji="0" lang="fr-FR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</a:rPr>
              <a:t>. (Support usiné pour adapter au réflecteur).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fr-FR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</a:rPr>
              <a:t> Contact à clé dont 1 normalement ouvert et 1 normalement fermer.</a:t>
            </a:r>
            <a:endParaRPr kumimoji="0" lang="fr-FR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kumimoji="0" lang="fr-FR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 Câble électrique 5G1.5.</a:t>
            </a:r>
            <a:r>
              <a:rPr kumimoji="0" lang="fr-FR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</a:rPr>
              <a:t> </a:t>
            </a:r>
          </a:p>
        </p:txBody>
      </p:sp>
      <p:sp>
        <p:nvSpPr>
          <p:cNvPr id="9" name="Rectangle 8"/>
          <p:cNvSpPr/>
          <p:nvPr/>
        </p:nvSpPr>
        <p:spPr>
          <a:xfrm>
            <a:off x="5929322" y="1643050"/>
            <a:ext cx="220816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b="1" dirty="0" smtClean="0"/>
              <a:t>Matériel utilisé après</a:t>
            </a:r>
            <a:endParaRPr lang="fr-FR" dirty="0"/>
          </a:p>
        </p:txBody>
      </p:sp>
      <p:sp>
        <p:nvSpPr>
          <p:cNvPr id="10" name="Rectangle 9"/>
          <p:cNvSpPr/>
          <p:nvPr/>
        </p:nvSpPr>
        <p:spPr>
          <a:xfrm>
            <a:off x="2470335" y="214290"/>
            <a:ext cx="420333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buFont typeface="Wingdings" pitchFamily="2" charset="2"/>
              <a:buChar char="Ø"/>
            </a:pPr>
            <a:r>
              <a:rPr lang="fr-FR" sz="5400" b="1" cap="none" spc="50" dirty="0" smtClean="0">
                <a:ln w="11430"/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Installation</a:t>
            </a:r>
            <a:endParaRPr lang="fr-FR" sz="5400" b="1" cap="none" spc="50" dirty="0">
              <a:ln w="11430"/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Turkowiack 006.jpg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644000" y="2071678"/>
            <a:ext cx="4500000" cy="3060000"/>
          </a:xfrm>
          <a:prstGeom prst="rect">
            <a:avLst/>
          </a:prstGeom>
        </p:spPr>
      </p:pic>
      <p:pic>
        <p:nvPicPr>
          <p:cNvPr id="4" name="Image 3" descr="Turkowiack 007.jpg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0" y="2071678"/>
            <a:ext cx="4500000" cy="306000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5572132" y="1643050"/>
            <a:ext cx="268535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b="1" dirty="0" smtClean="0"/>
              <a:t>Mise en place de la cellule</a:t>
            </a:r>
            <a:endParaRPr lang="fr-FR" dirty="0"/>
          </a:p>
        </p:txBody>
      </p:sp>
      <p:sp>
        <p:nvSpPr>
          <p:cNvPr id="6" name="Rectangle 5"/>
          <p:cNvSpPr/>
          <p:nvPr/>
        </p:nvSpPr>
        <p:spPr>
          <a:xfrm>
            <a:off x="857224" y="1643050"/>
            <a:ext cx="278409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b="1" dirty="0" smtClean="0"/>
              <a:t>Mise en place du réflecteur</a:t>
            </a:r>
            <a:endParaRPr lang="fr-FR" dirty="0"/>
          </a:p>
        </p:txBody>
      </p:sp>
      <p:sp>
        <p:nvSpPr>
          <p:cNvPr id="7" name="Rectangle 6"/>
          <p:cNvSpPr/>
          <p:nvPr/>
        </p:nvSpPr>
        <p:spPr>
          <a:xfrm>
            <a:off x="2470335" y="214290"/>
            <a:ext cx="420333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buFont typeface="Wingdings" pitchFamily="2" charset="2"/>
              <a:buChar char="Ø"/>
            </a:pPr>
            <a:r>
              <a:rPr lang="fr-FR" sz="5400" b="1" cap="none" spc="50" dirty="0" smtClean="0">
                <a:ln w="11430"/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Installation</a:t>
            </a:r>
            <a:endParaRPr lang="fr-FR" sz="5400" b="1" cap="none" spc="50" dirty="0">
              <a:ln w="11430"/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 descr="Turkowiack 009.jpg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357290" y="1428736"/>
            <a:ext cx="3809989" cy="4714884"/>
          </a:xfrm>
          <a:prstGeom prst="rect">
            <a:avLst/>
          </a:prstGeom>
          <a:ln>
            <a:solidFill>
              <a:srgbClr val="FF0000"/>
            </a:solidFill>
          </a:ln>
        </p:spPr>
      </p:pic>
      <p:sp>
        <p:nvSpPr>
          <p:cNvPr id="29698" name="Text Box 2"/>
          <p:cNvSpPr txBox="1">
            <a:spLocks noChangeArrowheads="1"/>
          </p:cNvSpPr>
          <p:nvPr/>
        </p:nvSpPr>
        <p:spPr bwMode="auto">
          <a:xfrm>
            <a:off x="1357290" y="6143644"/>
            <a:ext cx="3786214" cy="333375"/>
          </a:xfrm>
          <a:prstGeom prst="rect">
            <a:avLst/>
          </a:prstGeom>
          <a:solidFill>
            <a:srgbClr val="FFFFFF"/>
          </a:solidFill>
          <a:ln w="25400">
            <a:solidFill>
              <a:srgbClr val="FF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fr-FR" sz="1200" b="1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</a:rPr>
              <a:t>Bornier pour commande 24 V</a:t>
            </a:r>
            <a:endParaRPr kumimoji="0" lang="fr-F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6" name="Image 5" descr="D:\Mes documents\Docs Textes\Stage carnot\Turkowiack 012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86380" y="1428736"/>
            <a:ext cx="3752850" cy="2419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Image 6" descr="Turkowiack 010.jpg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5286380" y="6143644"/>
            <a:ext cx="2400300" cy="571480"/>
          </a:xfrm>
          <a:prstGeom prst="rect">
            <a:avLst/>
          </a:prstGeom>
        </p:spPr>
      </p:pic>
      <p:cxnSp>
        <p:nvCxnSpPr>
          <p:cNvPr id="29699" name="AutoShape 3"/>
          <p:cNvCxnSpPr>
            <a:cxnSpLocks noChangeShapeType="1"/>
          </p:cNvCxnSpPr>
          <p:nvPr/>
        </p:nvCxnSpPr>
        <p:spPr bwMode="auto">
          <a:xfrm>
            <a:off x="3779838" y="6478588"/>
            <a:ext cx="1506542" cy="165122"/>
          </a:xfrm>
          <a:prstGeom prst="bentConnector3">
            <a:avLst>
              <a:gd name="adj1" fmla="val 143"/>
            </a:avLst>
          </a:prstGeom>
          <a:noFill/>
          <a:ln w="76200">
            <a:solidFill>
              <a:srgbClr val="FF0000"/>
            </a:solidFill>
            <a:miter lim="800000"/>
            <a:headEnd/>
            <a:tailEnd type="triangle" w="med" len="med"/>
          </a:ln>
        </p:spPr>
      </p:cxnSp>
      <p:sp>
        <p:nvSpPr>
          <p:cNvPr id="11" name="Rectangle 10"/>
          <p:cNvSpPr/>
          <p:nvPr/>
        </p:nvSpPr>
        <p:spPr>
          <a:xfrm>
            <a:off x="2714612" y="928670"/>
            <a:ext cx="371477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r-FR" sz="2400" b="1" dirty="0" smtClean="0">
                <a:latin typeface="Arial Black" pitchFamily="34" charset="0"/>
              </a:rPr>
              <a:t>Armoire électrique</a:t>
            </a:r>
            <a:endParaRPr lang="fr-FR" sz="2400" dirty="0">
              <a:latin typeface="Arial Black" pitchFamily="34" charset="0"/>
            </a:endParaRPr>
          </a:p>
        </p:txBody>
      </p:sp>
      <p:sp>
        <p:nvSpPr>
          <p:cNvPr id="9" name="Ellipse 8"/>
          <p:cNvSpPr/>
          <p:nvPr/>
        </p:nvSpPr>
        <p:spPr>
          <a:xfrm>
            <a:off x="2571736" y="1643050"/>
            <a:ext cx="2143140" cy="142876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12" name="Connecteur droit avec flèche 11"/>
          <p:cNvCxnSpPr>
            <a:stCxn id="9" idx="6"/>
          </p:cNvCxnSpPr>
          <p:nvPr/>
        </p:nvCxnSpPr>
        <p:spPr>
          <a:xfrm>
            <a:off x="4714876" y="2357430"/>
            <a:ext cx="785818" cy="1588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Ellipse 12"/>
          <p:cNvSpPr/>
          <p:nvPr/>
        </p:nvSpPr>
        <p:spPr>
          <a:xfrm>
            <a:off x="1571604" y="1428736"/>
            <a:ext cx="1000132" cy="1928826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15" name="Connecteur droit avec flèche 14"/>
          <p:cNvCxnSpPr>
            <a:stCxn id="13" idx="2"/>
          </p:cNvCxnSpPr>
          <p:nvPr/>
        </p:nvCxnSpPr>
        <p:spPr>
          <a:xfrm rot="10800000">
            <a:off x="1142976" y="2285993"/>
            <a:ext cx="428628" cy="107157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ZoneTexte 15"/>
          <p:cNvSpPr txBox="1"/>
          <p:nvPr/>
        </p:nvSpPr>
        <p:spPr>
          <a:xfrm>
            <a:off x="0" y="2000241"/>
            <a:ext cx="13572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b="1" dirty="0" err="1" smtClean="0">
                <a:solidFill>
                  <a:srgbClr val="FF0000"/>
                </a:solidFill>
              </a:rPr>
              <a:t>Bornier</a:t>
            </a:r>
            <a:r>
              <a:rPr lang="fr-FR" sz="1200" b="1" dirty="0" smtClean="0">
                <a:solidFill>
                  <a:srgbClr val="FF0000"/>
                </a:solidFill>
              </a:rPr>
              <a:t> entrées – sorties de l’API</a:t>
            </a:r>
            <a:endParaRPr lang="fr-FR" sz="1200" b="1" dirty="0">
              <a:solidFill>
                <a:srgbClr val="FF0000"/>
              </a:solidFill>
            </a:endParaRPr>
          </a:p>
        </p:txBody>
      </p:sp>
      <p:sp>
        <p:nvSpPr>
          <p:cNvPr id="20" name="ZoneTexte 19"/>
          <p:cNvSpPr txBox="1"/>
          <p:nvPr/>
        </p:nvSpPr>
        <p:spPr>
          <a:xfrm>
            <a:off x="5286380" y="3857628"/>
            <a:ext cx="371477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b="1" dirty="0" smtClean="0">
                <a:solidFill>
                  <a:srgbClr val="FF0000"/>
                </a:solidFill>
              </a:rPr>
              <a:t>Automate programmable industriel (Allen-Bradley)</a:t>
            </a:r>
            <a:endParaRPr lang="fr-FR" sz="1200" b="1" dirty="0">
              <a:solidFill>
                <a:srgbClr val="FF0000"/>
              </a:solidFill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2470335" y="214290"/>
            <a:ext cx="420333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buFont typeface="Wingdings" pitchFamily="2" charset="2"/>
              <a:buChar char="Ø"/>
            </a:pPr>
            <a:r>
              <a:rPr lang="fr-FR" sz="5400" b="1" cap="none" spc="50" dirty="0" smtClean="0">
                <a:ln w="11430"/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Installation</a:t>
            </a:r>
            <a:endParaRPr lang="fr-FR" sz="5400" b="1" cap="none" spc="50" dirty="0">
              <a:ln w="11430"/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296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3" grpId="0" animBg="1"/>
      <p:bldP spid="16" grpId="0"/>
      <p:bldP spid="20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:\Mes documents\2009-02 (févr.)\Numériser0003.jpg"/>
          <p:cNvPicPr/>
          <p:nvPr/>
        </p:nvPicPr>
        <p:blipFill>
          <a:blip r:embed="rId2" cstate="print">
            <a:lum bright="-30000" contrast="30000"/>
          </a:blip>
          <a:srcRect/>
          <a:stretch>
            <a:fillRect/>
          </a:stretch>
        </p:blipFill>
        <p:spPr bwMode="auto">
          <a:xfrm>
            <a:off x="0" y="1643050"/>
            <a:ext cx="9144000" cy="5214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ectangle 3"/>
          <p:cNvSpPr/>
          <p:nvPr/>
        </p:nvSpPr>
        <p:spPr>
          <a:xfrm>
            <a:off x="0" y="1000108"/>
            <a:ext cx="9144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r-FR" dirty="0" smtClean="0"/>
              <a:t>Câblage de l’alimentation en énergie de la cellule en 24V continu</a:t>
            </a:r>
            <a:endParaRPr lang="fr-FR" dirty="0"/>
          </a:p>
        </p:txBody>
      </p:sp>
      <p:sp>
        <p:nvSpPr>
          <p:cNvPr id="12" name="Rectangle 11"/>
          <p:cNvSpPr/>
          <p:nvPr/>
        </p:nvSpPr>
        <p:spPr>
          <a:xfrm>
            <a:off x="2143108" y="3286124"/>
            <a:ext cx="928694" cy="35719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4" name="Rectangle 13"/>
          <p:cNvSpPr/>
          <p:nvPr/>
        </p:nvSpPr>
        <p:spPr>
          <a:xfrm>
            <a:off x="2071670" y="4286256"/>
            <a:ext cx="785818" cy="35719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Rectangle 6"/>
          <p:cNvSpPr/>
          <p:nvPr/>
        </p:nvSpPr>
        <p:spPr>
          <a:xfrm>
            <a:off x="2470335" y="214290"/>
            <a:ext cx="420333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buFont typeface="Wingdings" pitchFamily="2" charset="2"/>
              <a:buChar char="Ø"/>
            </a:pPr>
            <a:r>
              <a:rPr lang="fr-FR" sz="5400" b="1" cap="none" spc="50" dirty="0" smtClean="0">
                <a:ln w="11430"/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Installation</a:t>
            </a:r>
            <a:endParaRPr lang="fr-FR" sz="5400" b="1" cap="none" spc="50" dirty="0">
              <a:ln w="11430"/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4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1000108"/>
            <a:ext cx="9144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r-FR" dirty="0" smtClean="0"/>
              <a:t>Câblage de l’alimentation en énergie de la cellule en 24V continu</a:t>
            </a:r>
            <a:endParaRPr lang="fr-FR" dirty="0"/>
          </a:p>
        </p:txBody>
      </p:sp>
      <p:pic>
        <p:nvPicPr>
          <p:cNvPr id="6" name="Image 5" descr="Turkowiack 010.jpg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1643050"/>
            <a:ext cx="9144000" cy="5214950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2928926" y="3857628"/>
            <a:ext cx="428628" cy="157163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Rectangle 7"/>
          <p:cNvSpPr/>
          <p:nvPr/>
        </p:nvSpPr>
        <p:spPr>
          <a:xfrm>
            <a:off x="5143504" y="3857628"/>
            <a:ext cx="428628" cy="157163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Rectangle 8"/>
          <p:cNvSpPr/>
          <p:nvPr/>
        </p:nvSpPr>
        <p:spPr>
          <a:xfrm>
            <a:off x="2470335" y="214290"/>
            <a:ext cx="420333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buFont typeface="Wingdings" pitchFamily="2" charset="2"/>
              <a:buChar char="Ø"/>
            </a:pPr>
            <a:r>
              <a:rPr lang="fr-FR" sz="5400" b="1" cap="none" spc="50" dirty="0" smtClean="0">
                <a:ln w="11430"/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Installation</a:t>
            </a:r>
            <a:endParaRPr lang="fr-FR" sz="5400" b="1" cap="none" spc="50" dirty="0">
              <a:ln w="11430"/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Rectangle 1"/>
          <p:cNvSpPr>
            <a:spLocks noChangeArrowheads="1"/>
          </p:cNvSpPr>
          <p:nvPr/>
        </p:nvSpPr>
        <p:spPr bwMode="auto">
          <a:xfrm>
            <a:off x="0" y="1000108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Câblage de l’automate (carte d’entrées), entrée I1.1 :</a:t>
            </a:r>
            <a:endParaRPr kumimoji="0" lang="fr-F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4" name="Image 3" descr="Numériser0001.jpg"/>
          <p:cNvPicPr/>
          <p:nvPr/>
        </p:nvPicPr>
        <p:blipFill>
          <a:blip r:embed="rId2" cstate="print">
            <a:lum bright="-30000" contrast="30000"/>
          </a:blip>
          <a:srcRect l="717" t="1762" r="3411" b="4846"/>
          <a:stretch>
            <a:fillRect/>
          </a:stretch>
        </p:blipFill>
        <p:spPr>
          <a:xfrm>
            <a:off x="0" y="1428736"/>
            <a:ext cx="9144000" cy="5429264"/>
          </a:xfrm>
          <a:prstGeom prst="rect">
            <a:avLst/>
          </a:prstGeom>
        </p:spPr>
      </p:pic>
      <p:cxnSp>
        <p:nvCxnSpPr>
          <p:cNvPr id="13" name="Connecteur droit 12"/>
          <p:cNvCxnSpPr/>
          <p:nvPr/>
        </p:nvCxnSpPr>
        <p:spPr>
          <a:xfrm rot="5400000">
            <a:off x="8001024" y="2071678"/>
            <a:ext cx="142876" cy="1588"/>
          </a:xfrm>
          <a:prstGeom prst="line">
            <a:avLst/>
          </a:prstGeom>
          <a:ln w="38100">
            <a:solidFill>
              <a:srgbClr val="FF0000">
                <a:alpha val="5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Connecteur droit 14"/>
          <p:cNvCxnSpPr/>
          <p:nvPr/>
        </p:nvCxnSpPr>
        <p:spPr>
          <a:xfrm>
            <a:off x="8072462" y="2143116"/>
            <a:ext cx="928694" cy="1588"/>
          </a:xfrm>
          <a:prstGeom prst="line">
            <a:avLst/>
          </a:prstGeom>
          <a:ln w="38100">
            <a:solidFill>
              <a:srgbClr val="FF0000">
                <a:alpha val="5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Connecteur droit 16"/>
          <p:cNvCxnSpPr/>
          <p:nvPr/>
        </p:nvCxnSpPr>
        <p:spPr>
          <a:xfrm rot="5400000">
            <a:off x="7679553" y="3464719"/>
            <a:ext cx="2643206" cy="1588"/>
          </a:xfrm>
          <a:prstGeom prst="line">
            <a:avLst/>
          </a:prstGeom>
          <a:ln w="38100">
            <a:solidFill>
              <a:srgbClr val="FF0000">
                <a:alpha val="5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Connecteur droit 18"/>
          <p:cNvCxnSpPr/>
          <p:nvPr/>
        </p:nvCxnSpPr>
        <p:spPr>
          <a:xfrm rot="10800000">
            <a:off x="1643042" y="4786322"/>
            <a:ext cx="7358114" cy="1588"/>
          </a:xfrm>
          <a:prstGeom prst="line">
            <a:avLst/>
          </a:prstGeom>
          <a:ln w="38100">
            <a:solidFill>
              <a:srgbClr val="FF0000">
                <a:alpha val="5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Connecteur droit 26"/>
          <p:cNvCxnSpPr/>
          <p:nvPr/>
        </p:nvCxnSpPr>
        <p:spPr>
          <a:xfrm rot="5400000">
            <a:off x="1393803" y="5035561"/>
            <a:ext cx="357190" cy="1588"/>
          </a:xfrm>
          <a:prstGeom prst="line">
            <a:avLst/>
          </a:prstGeom>
          <a:ln w="38100">
            <a:solidFill>
              <a:srgbClr val="FF0000">
                <a:alpha val="5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ZoneTexte 30"/>
          <p:cNvSpPr txBox="1"/>
          <p:nvPr/>
        </p:nvSpPr>
        <p:spPr>
          <a:xfrm>
            <a:off x="2000232" y="4500570"/>
            <a:ext cx="3571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>
                <a:solidFill>
                  <a:srgbClr val="FF0000"/>
                </a:solidFill>
              </a:rPr>
              <a:t>+</a:t>
            </a:r>
            <a:endParaRPr lang="fr-FR" dirty="0">
              <a:solidFill>
                <a:srgbClr val="FF0000"/>
              </a:solidFill>
            </a:endParaRPr>
          </a:p>
        </p:txBody>
      </p:sp>
      <p:sp>
        <p:nvSpPr>
          <p:cNvPr id="32" name="ZoneTexte 31"/>
          <p:cNvSpPr txBox="1"/>
          <p:nvPr/>
        </p:nvSpPr>
        <p:spPr>
          <a:xfrm>
            <a:off x="1571604" y="4857760"/>
            <a:ext cx="3571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>
                <a:solidFill>
                  <a:srgbClr val="FF0000"/>
                </a:solidFill>
              </a:rPr>
              <a:t>-</a:t>
            </a:r>
            <a:endParaRPr lang="fr-FR" dirty="0">
              <a:solidFill>
                <a:srgbClr val="FF0000"/>
              </a:solidFill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2470335" y="214290"/>
            <a:ext cx="420333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buFont typeface="Wingdings" pitchFamily="2" charset="2"/>
              <a:buChar char="Ø"/>
            </a:pPr>
            <a:r>
              <a:rPr lang="fr-FR" sz="5400" b="1" cap="none" spc="50" dirty="0" smtClean="0">
                <a:ln w="11430"/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Installation</a:t>
            </a:r>
            <a:endParaRPr lang="fr-FR" sz="5400" b="1" cap="none" spc="50" dirty="0">
              <a:ln w="11430"/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07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07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07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000"/>
                            </p:stCondLst>
                            <p:childTnLst>
                              <p:par>
                                <p:cTn id="50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1" grpId="0"/>
      <p:bldP spid="31" grpId="0"/>
      <p:bldP spid="32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Rectangle 1"/>
          <p:cNvSpPr>
            <a:spLocks noChangeArrowheads="1"/>
          </p:cNvSpPr>
          <p:nvPr/>
        </p:nvSpPr>
        <p:spPr bwMode="auto">
          <a:xfrm>
            <a:off x="0" y="1000108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Câblage de l’automate (carte d’entrées), entrée I1.1 :</a:t>
            </a:r>
            <a:endParaRPr kumimoji="0" lang="fr-F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2470335" y="214290"/>
            <a:ext cx="420333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buFont typeface="Wingdings" pitchFamily="2" charset="2"/>
              <a:buChar char="Ø"/>
            </a:pPr>
            <a:r>
              <a:rPr lang="fr-FR" sz="5400" b="1" cap="none" spc="50" dirty="0" smtClean="0">
                <a:ln w="11430"/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Installation</a:t>
            </a:r>
            <a:endParaRPr lang="fr-FR" sz="5400" b="1" cap="none" spc="50" dirty="0">
              <a:ln w="11430"/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1026" name="Picture 2" descr="D:\Mes documents\Mes images\01 processus de fabrication\porte fermer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571612"/>
            <a:ext cx="9144000" cy="5019675"/>
          </a:xfrm>
          <a:prstGeom prst="rect">
            <a:avLst/>
          </a:prstGeom>
          <a:noFill/>
        </p:spPr>
      </p:pic>
      <p:pic>
        <p:nvPicPr>
          <p:cNvPr id="39" name="Picture 2" descr="D:\Mes documents\Mes images\01 processus de fabrication\porte ouvert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571612"/>
            <a:ext cx="9144000" cy="5019675"/>
          </a:xfrm>
          <a:prstGeom prst="rect">
            <a:avLst/>
          </a:prstGeom>
          <a:noFill/>
        </p:spPr>
      </p:pic>
      <p:sp>
        <p:nvSpPr>
          <p:cNvPr id="41" name="ZoneTexte 40"/>
          <p:cNvSpPr txBox="1"/>
          <p:nvPr/>
        </p:nvSpPr>
        <p:spPr>
          <a:xfrm>
            <a:off x="4643438" y="1714488"/>
            <a:ext cx="41434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b="1" dirty="0" smtClean="0"/>
              <a:t>1</a:t>
            </a:r>
            <a:r>
              <a:rPr lang="fr-FR" sz="2000" b="1" baseline="30000" dirty="0" smtClean="0"/>
              <a:t>er</a:t>
            </a:r>
            <a:r>
              <a:rPr lang="fr-FR" sz="2000" b="1" dirty="0" smtClean="0"/>
              <a:t> cas : Armoire électrique fermer</a:t>
            </a:r>
            <a:endParaRPr lang="fr-FR" sz="2000" b="1" dirty="0"/>
          </a:p>
        </p:txBody>
      </p:sp>
      <p:sp>
        <p:nvSpPr>
          <p:cNvPr id="43" name="ZoneTexte 42"/>
          <p:cNvSpPr txBox="1"/>
          <p:nvPr/>
        </p:nvSpPr>
        <p:spPr>
          <a:xfrm>
            <a:off x="4714876" y="1714488"/>
            <a:ext cx="44291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b="1" dirty="0" smtClean="0"/>
              <a:t>2ème cas : Armoire électrique ouverte</a:t>
            </a:r>
            <a:endParaRPr lang="fr-FR" sz="2000" b="1" dirty="0"/>
          </a:p>
        </p:txBody>
      </p:sp>
      <p:pic>
        <p:nvPicPr>
          <p:cNvPr id="1027" name="Picture 3" descr="D:\Mes documents\Mes images\01 processus de fabrication\porte ouvert avec clé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1571612"/>
            <a:ext cx="9144000" cy="5019675"/>
          </a:xfrm>
          <a:prstGeom prst="rect">
            <a:avLst/>
          </a:prstGeom>
          <a:noFill/>
        </p:spPr>
      </p:pic>
      <p:sp>
        <p:nvSpPr>
          <p:cNvPr id="45" name="ZoneTexte 44"/>
          <p:cNvSpPr txBox="1"/>
          <p:nvPr/>
        </p:nvSpPr>
        <p:spPr>
          <a:xfrm>
            <a:off x="4714876" y="1857364"/>
            <a:ext cx="442912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b="1" dirty="0" smtClean="0"/>
              <a:t>3ème cas : Armoire électrique ouverte avec intervention d’un électricien muni de la clé d’inhibition.</a:t>
            </a:r>
            <a:endParaRPr lang="fr-FR" sz="2000" b="1" dirty="0"/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2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2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/>
      <p:bldP spid="41" grpId="1"/>
      <p:bldP spid="43" grpId="0"/>
      <p:bldP spid="43" grpId="1"/>
      <p:bldP spid="45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Rectangle 1"/>
          <p:cNvSpPr>
            <a:spLocks noChangeArrowheads="1"/>
          </p:cNvSpPr>
          <p:nvPr/>
        </p:nvSpPr>
        <p:spPr bwMode="auto">
          <a:xfrm>
            <a:off x="0" y="1000108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Câblage de l’automate (carte d’entrées), entrée I1.1 :</a:t>
            </a:r>
            <a:endParaRPr kumimoji="0" lang="fr-F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6" name="Image 5" descr="Turkowiack 011.jpg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1500174"/>
            <a:ext cx="9144000" cy="5357826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8001024" y="3143248"/>
            <a:ext cx="285752" cy="64294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Rectangle 7"/>
          <p:cNvSpPr/>
          <p:nvPr/>
        </p:nvSpPr>
        <p:spPr>
          <a:xfrm>
            <a:off x="7929586" y="4857760"/>
            <a:ext cx="285752" cy="64294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Rectangle 8"/>
          <p:cNvSpPr/>
          <p:nvPr/>
        </p:nvSpPr>
        <p:spPr>
          <a:xfrm>
            <a:off x="2470335" y="214290"/>
            <a:ext cx="420333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buFont typeface="Wingdings" pitchFamily="2" charset="2"/>
              <a:buChar char="Ø"/>
            </a:pPr>
            <a:r>
              <a:rPr lang="fr-FR" sz="5400" b="1" cap="none" spc="50" dirty="0" smtClean="0">
                <a:ln w="11430"/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Installation</a:t>
            </a:r>
            <a:endParaRPr lang="fr-FR" sz="5400" b="1" cap="none" spc="50" dirty="0">
              <a:ln w="11430"/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07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07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4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1" grpId="0"/>
      <p:bldP spid="7" grpId="0" animBg="1"/>
      <p:bldP spid="8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928662" y="857232"/>
            <a:ext cx="722114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fr-FR" sz="2400" b="1" dirty="0" smtClean="0">
                <a:latin typeface="Arial Black" pitchFamily="34" charset="0"/>
              </a:rPr>
              <a:t>Logiciel de programmation RS </a:t>
            </a:r>
            <a:r>
              <a:rPr lang="fr-FR" sz="2400" b="1" dirty="0" err="1" smtClean="0">
                <a:latin typeface="Arial Black" pitchFamily="34" charset="0"/>
              </a:rPr>
              <a:t>Logix</a:t>
            </a:r>
            <a:r>
              <a:rPr lang="fr-FR" sz="2400" b="1" dirty="0" smtClean="0">
                <a:latin typeface="Arial Black" pitchFamily="34" charset="0"/>
              </a:rPr>
              <a:t> 5000</a:t>
            </a:r>
            <a:endParaRPr lang="fr-FR" sz="2400" dirty="0">
              <a:latin typeface="Arial Black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0" y="1285860"/>
            <a:ext cx="91440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dirty="0" smtClean="0"/>
              <a:t>L’entrée de l’automate </a:t>
            </a:r>
            <a:r>
              <a:rPr lang="fr-FR" b="1" dirty="0" smtClean="0"/>
              <a:t>I1.1</a:t>
            </a:r>
            <a:r>
              <a:rPr lang="fr-FR" dirty="0" smtClean="0"/>
              <a:t> reliant celle-ci à la cellule, est programmée de façon que le bit </a:t>
            </a:r>
            <a:r>
              <a:rPr lang="fr-FR" b="1" dirty="0" smtClean="0"/>
              <a:t>« </a:t>
            </a:r>
            <a:r>
              <a:rPr lang="fr-FR" b="1" dirty="0" err="1" smtClean="0"/>
              <a:t>Defaut</a:t>
            </a:r>
            <a:r>
              <a:rPr lang="fr-FR" b="1" dirty="0" smtClean="0"/>
              <a:t> Portes Armoire MP </a:t>
            </a:r>
            <a:r>
              <a:rPr lang="fr-FR" b="1" dirty="0" err="1" smtClean="0"/>
              <a:t>Defauts</a:t>
            </a:r>
            <a:r>
              <a:rPr lang="fr-FR" b="1" dirty="0" smtClean="0"/>
              <a:t> [161] Actif »</a:t>
            </a:r>
            <a:r>
              <a:rPr lang="fr-FR" dirty="0" smtClean="0"/>
              <a:t> soit activé si l’on coupe le laser de la cellule en ouvrant une porte de l’armoire électrique.</a:t>
            </a:r>
            <a:endParaRPr lang="fr-FR" dirty="0"/>
          </a:p>
        </p:txBody>
      </p:sp>
      <p:pic>
        <p:nvPicPr>
          <p:cNvPr id="5" name="Image 4" descr="D:\Mes documents\Docs Textes\Stage carnot\Projet programme 1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178000"/>
            <a:ext cx="9286908" cy="468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5"/>
          <p:cNvSpPr/>
          <p:nvPr/>
        </p:nvSpPr>
        <p:spPr>
          <a:xfrm>
            <a:off x="642910" y="4572008"/>
            <a:ext cx="785818" cy="35719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Rectangle 6"/>
          <p:cNvSpPr/>
          <p:nvPr/>
        </p:nvSpPr>
        <p:spPr>
          <a:xfrm>
            <a:off x="8072462" y="4500570"/>
            <a:ext cx="928694" cy="42862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Rectangle 7"/>
          <p:cNvSpPr/>
          <p:nvPr/>
        </p:nvSpPr>
        <p:spPr>
          <a:xfrm>
            <a:off x="2470335" y="214290"/>
            <a:ext cx="420333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buFont typeface="Wingdings" pitchFamily="2" charset="2"/>
              <a:buChar char="Ø"/>
            </a:pPr>
            <a:r>
              <a:rPr lang="fr-FR" sz="5400" b="1" cap="none" spc="50" dirty="0" smtClean="0">
                <a:ln w="11430"/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Installation</a:t>
            </a:r>
            <a:endParaRPr lang="fr-FR" sz="5400" b="1" cap="none" spc="50" dirty="0">
              <a:ln w="11430"/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 animBg="1"/>
      <p:bldP spid="7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Rectangle 1"/>
          <p:cNvSpPr>
            <a:spLocks noChangeArrowheads="1"/>
          </p:cNvSpPr>
          <p:nvPr/>
        </p:nvSpPr>
        <p:spPr bwMode="auto">
          <a:xfrm>
            <a:off x="0" y="1000108"/>
            <a:ext cx="8114273" cy="1292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Une fois le défaut activé, ce bit sera utilisé dans le programme, Il aura pour effet  de :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- mettre à </a:t>
            </a:r>
            <a:r>
              <a:rPr kumimoji="0" lang="fr-FR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1</a:t>
            </a:r>
            <a:r>
              <a:rPr kumimoji="0" lang="fr-FR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le bit « </a:t>
            </a:r>
            <a:r>
              <a:rPr kumimoji="0" lang="fr-FR" sz="12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Cmd_Buzzer</a:t>
            </a:r>
            <a:r>
              <a:rPr kumimoji="0" lang="fr-FR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 ».</a:t>
            </a:r>
            <a:endParaRPr kumimoji="0" lang="fr-FR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- le bit « </a:t>
            </a:r>
            <a:r>
              <a:rPr kumimoji="0" lang="fr-FR" sz="1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Cmd_Buzzer</a:t>
            </a:r>
            <a:r>
              <a:rPr kumimoji="0" lang="fr-FR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 » active la sortie </a:t>
            </a:r>
            <a:r>
              <a:rPr kumimoji="0" lang="fr-FR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Q31.15</a:t>
            </a:r>
            <a:r>
              <a:rPr kumimoji="0" lang="fr-FR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soit le klaxon ainsi que l’arrêt du poste (le convoyeur).</a:t>
            </a:r>
            <a:endParaRPr kumimoji="0" lang="fr-FR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r>
              <a:rPr kumimoji="0" lang="fr-FR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les bits de défauts sont mis dans des mots.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endParaRPr kumimoji="0" lang="fr-FR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L’automate attend le signal de la cellule pour remettre à zéro les défauts et continuer le cycle de la machine.</a:t>
            </a:r>
            <a:r>
              <a:rPr kumimoji="0" lang="fr-FR" sz="9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 </a:t>
            </a:r>
            <a:endParaRPr kumimoji="0" lang="fr-F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4" name="Image 3" descr="D:\Mes documents\Docs Textes\Stage carnot\Projet programme 2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285992"/>
            <a:ext cx="9144000" cy="45720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ctangle 6"/>
          <p:cNvSpPr/>
          <p:nvPr/>
        </p:nvSpPr>
        <p:spPr>
          <a:xfrm>
            <a:off x="785786" y="5429264"/>
            <a:ext cx="785818" cy="42862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Rectangle 7"/>
          <p:cNvSpPr/>
          <p:nvPr/>
        </p:nvSpPr>
        <p:spPr>
          <a:xfrm>
            <a:off x="8215338" y="4071942"/>
            <a:ext cx="642942" cy="35719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Rectangle 8"/>
          <p:cNvSpPr/>
          <p:nvPr/>
        </p:nvSpPr>
        <p:spPr>
          <a:xfrm>
            <a:off x="714348" y="6072206"/>
            <a:ext cx="785818" cy="42862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" name="Rectangle 9"/>
          <p:cNvSpPr/>
          <p:nvPr/>
        </p:nvSpPr>
        <p:spPr>
          <a:xfrm>
            <a:off x="8072462" y="6000768"/>
            <a:ext cx="785818" cy="42862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" name="Rectangle 10"/>
          <p:cNvSpPr/>
          <p:nvPr/>
        </p:nvSpPr>
        <p:spPr>
          <a:xfrm>
            <a:off x="2470335" y="214290"/>
            <a:ext cx="420333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buFont typeface="Wingdings" pitchFamily="2" charset="2"/>
              <a:buChar char="Ø"/>
            </a:pPr>
            <a:r>
              <a:rPr lang="fr-FR" sz="5400" b="1" cap="none" spc="50" dirty="0" smtClean="0">
                <a:ln w="11430"/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Installation</a:t>
            </a:r>
            <a:endParaRPr lang="fr-FR" sz="5400" b="1" cap="none" spc="50" dirty="0">
              <a:ln w="11430"/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37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37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37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3" grpId="0"/>
      <p:bldP spid="7" grpId="0" animBg="1"/>
      <p:bldP spid="8" grpId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oneTexte 2"/>
          <p:cNvSpPr txBox="1"/>
          <p:nvPr/>
        </p:nvSpPr>
        <p:spPr>
          <a:xfrm>
            <a:off x="285720" y="500042"/>
            <a:ext cx="8572560" cy="66479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fr-FR" sz="2400" b="1" dirty="0" smtClean="0"/>
              <a:t> </a:t>
            </a:r>
            <a:r>
              <a:rPr lang="fr-FR" sz="2400" b="1" dirty="0" smtClean="0">
                <a:latin typeface="Arial Black" pitchFamily="34" charset="0"/>
              </a:rPr>
              <a:t>En </a:t>
            </a:r>
            <a:r>
              <a:rPr lang="fr-FR" sz="2400" b="1" dirty="0" smtClean="0">
                <a:solidFill>
                  <a:srgbClr val="FF0000"/>
                </a:solidFill>
                <a:latin typeface="Arial Black" pitchFamily="34" charset="0"/>
              </a:rPr>
              <a:t>1988</a:t>
            </a:r>
            <a:r>
              <a:rPr lang="fr-FR" sz="2400" b="1" dirty="0" smtClean="0">
                <a:latin typeface="Arial Black" pitchFamily="34" charset="0"/>
              </a:rPr>
              <a:t> les deux se réunissent, </a:t>
            </a:r>
            <a:r>
              <a:rPr lang="fr-FR" sz="2400" b="1" dirty="0" err="1" smtClean="0">
                <a:latin typeface="Arial Black" pitchFamily="34" charset="0"/>
              </a:rPr>
              <a:t>Bridgestone</a:t>
            </a:r>
            <a:r>
              <a:rPr lang="fr-FR" sz="2400" b="1" dirty="0" smtClean="0">
                <a:latin typeface="Arial Black" pitchFamily="34" charset="0"/>
              </a:rPr>
              <a:t> achète </a:t>
            </a:r>
            <a:r>
              <a:rPr lang="fr-FR" sz="2400" b="1" dirty="0" err="1" smtClean="0">
                <a:latin typeface="Arial Black" pitchFamily="34" charset="0"/>
              </a:rPr>
              <a:t>Firestone</a:t>
            </a:r>
            <a:r>
              <a:rPr lang="fr-FR" sz="2400" b="1" dirty="0" smtClean="0">
                <a:latin typeface="Arial Black" pitchFamily="34" charset="0"/>
              </a:rPr>
              <a:t> pour 2,6 milliards de dollars US.</a:t>
            </a:r>
          </a:p>
          <a:p>
            <a:endParaRPr lang="fr-FR" sz="2400" b="1" dirty="0" smtClean="0">
              <a:latin typeface="Arial Black" pitchFamily="34" charset="0"/>
            </a:endParaRPr>
          </a:p>
          <a:p>
            <a:pPr>
              <a:buFont typeface="Wingdings" pitchFamily="2" charset="2"/>
              <a:buChar char="Ø"/>
            </a:pPr>
            <a:r>
              <a:rPr lang="fr-FR" sz="2400" b="1" dirty="0" smtClean="0">
                <a:latin typeface="Arial Black" pitchFamily="34" charset="0"/>
              </a:rPr>
              <a:t> En </a:t>
            </a:r>
            <a:r>
              <a:rPr lang="fr-FR" sz="2400" b="1" dirty="0" smtClean="0">
                <a:solidFill>
                  <a:srgbClr val="FF0000"/>
                </a:solidFill>
                <a:latin typeface="Arial Black" pitchFamily="34" charset="0"/>
              </a:rPr>
              <a:t>1995</a:t>
            </a:r>
            <a:r>
              <a:rPr lang="fr-FR" sz="2400" b="1" dirty="0" smtClean="0">
                <a:latin typeface="Arial Black" pitchFamily="34" charset="0"/>
              </a:rPr>
              <a:t> création de la BRIDGESTONE FIRESTONE Sports Corporation Ltd qui aboutit au retour en championnat </a:t>
            </a:r>
            <a:r>
              <a:rPr lang="fr-FR" sz="2400" b="1" dirty="0" err="1" smtClean="0">
                <a:latin typeface="Arial Black" pitchFamily="34" charset="0"/>
              </a:rPr>
              <a:t>Indycar</a:t>
            </a:r>
            <a:r>
              <a:rPr lang="fr-FR" sz="2400" b="1" dirty="0" smtClean="0">
                <a:latin typeface="Arial Black" pitchFamily="34" charset="0"/>
              </a:rPr>
              <a:t> de FIRESTONE (1995), puis l’arrivée de BRIDGESTONE en Formule 1 (1997) avec à la clé de nombreux titres Champion du Monde.</a:t>
            </a:r>
          </a:p>
          <a:p>
            <a:endParaRPr lang="fr-FR" sz="2400" b="1" dirty="0" smtClean="0">
              <a:latin typeface="Arial Black" pitchFamily="34" charset="0"/>
            </a:endParaRPr>
          </a:p>
          <a:p>
            <a:pPr>
              <a:buFont typeface="Wingdings" pitchFamily="2" charset="2"/>
              <a:buChar char="Ø"/>
            </a:pPr>
            <a:r>
              <a:rPr lang="fr-FR" sz="2400" b="1" dirty="0" smtClean="0">
                <a:latin typeface="Arial Black" pitchFamily="34" charset="0"/>
              </a:rPr>
              <a:t> </a:t>
            </a:r>
            <a:r>
              <a:rPr lang="fr-FR" sz="2400" b="1" dirty="0" smtClean="0">
                <a:solidFill>
                  <a:srgbClr val="FF0000"/>
                </a:solidFill>
                <a:latin typeface="Arial Black" pitchFamily="34" charset="0"/>
              </a:rPr>
              <a:t>2000</a:t>
            </a:r>
            <a:r>
              <a:rPr lang="fr-FR" sz="2400" b="1" dirty="0" smtClean="0">
                <a:latin typeface="Arial Black" pitchFamily="34" charset="0"/>
              </a:rPr>
              <a:t>, centenaire de la marque FIRESTONE.</a:t>
            </a:r>
          </a:p>
          <a:p>
            <a:endParaRPr lang="fr-FR" sz="2400" b="1" dirty="0" smtClean="0">
              <a:latin typeface="Arial Black" pitchFamily="34" charset="0"/>
            </a:endParaRPr>
          </a:p>
          <a:p>
            <a:pPr>
              <a:buFont typeface="Wingdings" pitchFamily="2" charset="2"/>
              <a:buChar char="Ø"/>
            </a:pPr>
            <a:r>
              <a:rPr lang="fr-FR" sz="2400" b="1" dirty="0" smtClean="0">
                <a:latin typeface="Arial Black" pitchFamily="34" charset="0"/>
              </a:rPr>
              <a:t> </a:t>
            </a:r>
            <a:r>
              <a:rPr lang="fr-FR" sz="2400" b="1" dirty="0" smtClean="0">
                <a:solidFill>
                  <a:srgbClr val="FF0000"/>
                </a:solidFill>
                <a:latin typeface="Arial Black" pitchFamily="34" charset="0"/>
              </a:rPr>
              <a:t>2003</a:t>
            </a:r>
            <a:r>
              <a:rPr lang="fr-FR" sz="2400" b="1" dirty="0" smtClean="0">
                <a:latin typeface="Arial Black" pitchFamily="34" charset="0"/>
              </a:rPr>
              <a:t>, BRIDGESTONE FIRESTONE change de nom pour devenir juridique BRIDGESTONE.</a:t>
            </a:r>
          </a:p>
          <a:p>
            <a:endParaRPr lang="fr-FR" sz="2400" b="1" dirty="0" smtClean="0">
              <a:latin typeface="Arial Black" pitchFamily="34" charset="0"/>
            </a:endParaRPr>
          </a:p>
          <a:p>
            <a:pPr>
              <a:buFont typeface="Wingdings" pitchFamily="2" charset="2"/>
              <a:buChar char="Ø"/>
            </a:pPr>
            <a:r>
              <a:rPr lang="fr-FR" sz="2400" b="1" dirty="0" smtClean="0">
                <a:latin typeface="Arial Black" pitchFamily="34" charset="0"/>
              </a:rPr>
              <a:t> </a:t>
            </a:r>
            <a:r>
              <a:rPr lang="fr-FR" sz="2400" b="1" dirty="0" smtClean="0">
                <a:solidFill>
                  <a:srgbClr val="FF0000"/>
                </a:solidFill>
                <a:latin typeface="Arial Black" pitchFamily="34" charset="0"/>
              </a:rPr>
              <a:t>2007</a:t>
            </a:r>
            <a:r>
              <a:rPr lang="fr-FR" sz="2400" b="1" dirty="0" smtClean="0">
                <a:latin typeface="Arial Black" pitchFamily="34" charset="0"/>
              </a:rPr>
              <a:t>, </a:t>
            </a:r>
            <a:r>
              <a:rPr lang="fr-FR" sz="2400" b="1" dirty="0" err="1" smtClean="0">
                <a:latin typeface="Arial Black" pitchFamily="34" charset="0"/>
              </a:rPr>
              <a:t>Bridgestone</a:t>
            </a:r>
            <a:r>
              <a:rPr lang="fr-FR" sz="2400" b="1" dirty="0" smtClean="0">
                <a:latin typeface="Arial Black" pitchFamily="34" charset="0"/>
              </a:rPr>
              <a:t> fabrique son 200 000 000</a:t>
            </a:r>
            <a:r>
              <a:rPr lang="fr-FR" sz="2400" b="1" baseline="30000" dirty="0" smtClean="0">
                <a:latin typeface="Arial Black" pitchFamily="34" charset="0"/>
              </a:rPr>
              <a:t>ième</a:t>
            </a:r>
            <a:r>
              <a:rPr lang="fr-FR" sz="2400" b="1" dirty="0" smtClean="0">
                <a:latin typeface="Arial Black" pitchFamily="34" charset="0"/>
              </a:rPr>
              <a:t> pneu.</a:t>
            </a:r>
          </a:p>
          <a:p>
            <a:endParaRPr lang="fr-FR" dirty="0"/>
          </a:p>
        </p:txBody>
      </p:sp>
    </p:spTree>
  </p:cSld>
  <p:clrMapOvr>
    <a:masterClrMapping/>
  </p:clrMapOvr>
  <p:transition>
    <p:pull dir="lu"/>
  </p:transition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Rectangle 1"/>
          <p:cNvSpPr>
            <a:spLocks noChangeArrowheads="1"/>
          </p:cNvSpPr>
          <p:nvPr/>
        </p:nvSpPr>
        <p:spPr bwMode="auto">
          <a:xfrm>
            <a:off x="0" y="1000108"/>
            <a:ext cx="8114273" cy="1292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Une fois le défaut activé, ce bit sera utilisé dans le programme, Il aura pour effet  de :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- mettre à </a:t>
            </a:r>
            <a:r>
              <a:rPr kumimoji="0" lang="fr-FR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1</a:t>
            </a:r>
            <a:r>
              <a:rPr kumimoji="0" lang="fr-FR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le bit « </a:t>
            </a:r>
            <a:r>
              <a:rPr kumimoji="0" lang="fr-FR" sz="12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Cmd_Buzzer</a:t>
            </a:r>
            <a:r>
              <a:rPr kumimoji="0" lang="fr-FR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 ».</a:t>
            </a:r>
            <a:endParaRPr kumimoji="0" lang="fr-FR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- le bit « </a:t>
            </a:r>
            <a:r>
              <a:rPr kumimoji="0" lang="fr-FR" sz="1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Cmd_Buzzer</a:t>
            </a:r>
            <a:r>
              <a:rPr kumimoji="0" lang="fr-FR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 » active la sortie </a:t>
            </a:r>
            <a:r>
              <a:rPr kumimoji="0" lang="fr-FR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Q31.15</a:t>
            </a:r>
            <a:r>
              <a:rPr kumimoji="0" lang="fr-FR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soit le klaxon ainsi que l’arrêt du poste (le convoyeur).</a:t>
            </a:r>
            <a:endParaRPr kumimoji="0" lang="fr-FR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r>
              <a:rPr kumimoji="0" lang="fr-FR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les bits de défauts sont mis dans des mots.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endParaRPr kumimoji="0" lang="fr-FR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L’automate attend le signal de la cellule pour remettre à zéro les défauts et continuer le cycle de la machine.</a:t>
            </a:r>
            <a:r>
              <a:rPr kumimoji="0" lang="fr-FR" sz="9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 </a:t>
            </a:r>
            <a:endParaRPr kumimoji="0" lang="fr-F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8" name="Image 7" descr="D:\Mes documents\Docs Textes\Stage carnot\Projet programme 3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285992"/>
            <a:ext cx="9144000" cy="45720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5"/>
          <p:cNvSpPr/>
          <p:nvPr/>
        </p:nvSpPr>
        <p:spPr>
          <a:xfrm>
            <a:off x="2470335" y="214290"/>
            <a:ext cx="420333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buFont typeface="Wingdings" pitchFamily="2" charset="2"/>
              <a:buChar char="Ø"/>
            </a:pPr>
            <a:r>
              <a:rPr lang="fr-FR" sz="5400" b="1" cap="none" spc="50" dirty="0" smtClean="0">
                <a:ln w="11430"/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Installation</a:t>
            </a:r>
            <a:endParaRPr lang="fr-FR" sz="5400" b="1" cap="none" spc="50" dirty="0">
              <a:ln w="11430"/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37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37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37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3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Rectangle 1"/>
          <p:cNvSpPr>
            <a:spLocks noChangeArrowheads="1"/>
          </p:cNvSpPr>
          <p:nvPr/>
        </p:nvSpPr>
        <p:spPr bwMode="auto">
          <a:xfrm>
            <a:off x="0" y="1000108"/>
            <a:ext cx="8114273" cy="1292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Une fois le défaut activé, ce bit sera utilisé dans le programme, Il aura pour effet  de :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- mettre à </a:t>
            </a:r>
            <a:r>
              <a:rPr kumimoji="0" lang="fr-FR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1</a:t>
            </a:r>
            <a:r>
              <a:rPr kumimoji="0" lang="fr-FR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le bit « </a:t>
            </a:r>
            <a:r>
              <a:rPr kumimoji="0" lang="fr-FR" sz="12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Cmd_Buzzer</a:t>
            </a:r>
            <a:r>
              <a:rPr kumimoji="0" lang="fr-FR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 ».</a:t>
            </a:r>
            <a:endParaRPr kumimoji="0" lang="fr-FR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- le bit « </a:t>
            </a:r>
            <a:r>
              <a:rPr kumimoji="0" lang="fr-FR" sz="1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Cmd_Buzzer</a:t>
            </a:r>
            <a:r>
              <a:rPr kumimoji="0" lang="fr-FR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 » active la sortie </a:t>
            </a:r>
            <a:r>
              <a:rPr kumimoji="0" lang="fr-FR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Q31.15</a:t>
            </a:r>
            <a:r>
              <a:rPr kumimoji="0" lang="fr-FR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soit le klaxon ainsi que l’arrêt du poste (le convoyeur).</a:t>
            </a:r>
            <a:endParaRPr kumimoji="0" lang="fr-FR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r>
              <a:rPr kumimoji="0" lang="fr-FR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les bits de défauts sont mis dans des mots.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endParaRPr kumimoji="0" lang="fr-FR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L’automate attend le signal de la cellule pour remettre à zéro les défauts et continuer le cycle de la machine.</a:t>
            </a:r>
            <a:r>
              <a:rPr kumimoji="0" lang="fr-FR" sz="9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 </a:t>
            </a:r>
            <a:endParaRPr kumimoji="0" lang="fr-F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7" name="Image 6" descr="D:\Mes documents\Docs Textes\Stage carnot\Projet programme 4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285992"/>
            <a:ext cx="9144000" cy="45720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4"/>
          <p:cNvSpPr/>
          <p:nvPr/>
        </p:nvSpPr>
        <p:spPr>
          <a:xfrm>
            <a:off x="2470335" y="214290"/>
            <a:ext cx="420333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buFont typeface="Wingdings" pitchFamily="2" charset="2"/>
              <a:buChar char="Ø"/>
            </a:pPr>
            <a:r>
              <a:rPr lang="fr-FR" sz="5400" b="1" cap="none" spc="50" dirty="0" smtClean="0">
                <a:ln w="11430"/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Installation</a:t>
            </a:r>
            <a:endParaRPr lang="fr-FR" sz="5400" b="1" cap="none" spc="50" dirty="0">
              <a:ln w="11430"/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3286116" y="4429132"/>
            <a:ext cx="2857520" cy="21431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2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4" dur="500"/>
                                        <p:tgtEl>
                                          <p:spTgt spid="3379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7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42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3" grpId="0"/>
      <p:bldP spid="5" grpId="0"/>
      <p:bldP spid="6" grpId="0" animBg="1"/>
      <p:bldP spid="6" grpId="1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2274838"/>
            <a:ext cx="9144000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fr-FR" sz="7200" b="1" cap="none" spc="50" dirty="0" smtClean="0">
                <a:ln w="11430"/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itchFamily="34" charset="0"/>
              </a:rPr>
              <a:t>Conclusion générale</a:t>
            </a:r>
            <a:endParaRPr lang="fr-FR" sz="7200" b="1" cap="none" spc="50" dirty="0">
              <a:ln w="11430"/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 Black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/>
          <p:cNvSpPr txBox="1"/>
          <p:nvPr/>
        </p:nvSpPr>
        <p:spPr>
          <a:xfrm>
            <a:off x="0" y="357166"/>
            <a:ext cx="9144000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fr-FR" sz="40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Situation Géographique</a:t>
            </a:r>
            <a:endParaRPr lang="fr-FR" sz="40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pic>
        <p:nvPicPr>
          <p:cNvPr id="5" name="Image 4" descr="Bridgestone en Europe.bmp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357298"/>
            <a:ext cx="9144000" cy="5500702"/>
          </a:xfrm>
          <a:prstGeom prst="rect">
            <a:avLst/>
          </a:prstGeom>
        </p:spPr>
      </p:pic>
      <p:sp>
        <p:nvSpPr>
          <p:cNvPr id="6" name="ZoneTexte 5"/>
          <p:cNvSpPr txBox="1"/>
          <p:nvPr/>
        </p:nvSpPr>
        <p:spPr>
          <a:xfrm>
            <a:off x="0" y="928670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 smtClean="0"/>
              <a:t>BRIDGESTONE dans le monde :</a:t>
            </a:r>
            <a:endParaRPr lang="fr-FR" b="1" dirty="0"/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/>
          <p:cNvSpPr txBox="1"/>
          <p:nvPr/>
        </p:nvSpPr>
        <p:spPr>
          <a:xfrm>
            <a:off x="0" y="357166"/>
            <a:ext cx="9144000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fr-FR" sz="40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Situation Géographique</a:t>
            </a:r>
            <a:endParaRPr lang="fr-FR" sz="40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pic>
        <p:nvPicPr>
          <p:cNvPr id="3" name="Image 2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5984" y="1285860"/>
            <a:ext cx="4429156" cy="3714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Image 3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285860"/>
            <a:ext cx="2304000" cy="144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Image 4"/>
          <p:cNvPicPr preferRelativeResize="0"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3357562"/>
            <a:ext cx="2303387" cy="144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Image 5"/>
          <p:cNvPicPr preferRelativeResize="0"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143108" y="4929198"/>
            <a:ext cx="2304000" cy="144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Image 6"/>
          <p:cNvPicPr/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500562" y="4929198"/>
            <a:ext cx="2304000" cy="144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Image 7"/>
          <p:cNvPicPr preferRelativeResize="0"/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643702" y="1285860"/>
            <a:ext cx="2500298" cy="144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Image 8"/>
          <p:cNvPicPr preferRelativeResize="0"/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6643702" y="3357562"/>
            <a:ext cx="2500298" cy="144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ZoneTexte 9"/>
          <p:cNvSpPr txBox="1"/>
          <p:nvPr/>
        </p:nvSpPr>
        <p:spPr>
          <a:xfrm>
            <a:off x="0" y="2714620"/>
            <a:ext cx="22859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/>
              <a:t>Béthune (France)	</a:t>
            </a:r>
            <a:endParaRPr lang="fr-FR" dirty="0"/>
          </a:p>
        </p:txBody>
      </p:sp>
      <p:sp>
        <p:nvSpPr>
          <p:cNvPr id="11" name="ZoneTexte 10"/>
          <p:cNvSpPr txBox="1"/>
          <p:nvPr/>
        </p:nvSpPr>
        <p:spPr>
          <a:xfrm>
            <a:off x="0" y="4714884"/>
            <a:ext cx="22859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/>
              <a:t>Bari (Italie)	</a:t>
            </a:r>
            <a:endParaRPr lang="fr-FR" dirty="0"/>
          </a:p>
        </p:txBody>
      </p:sp>
      <p:sp>
        <p:nvSpPr>
          <p:cNvPr id="13" name="ZoneTexte 12"/>
          <p:cNvSpPr txBox="1"/>
          <p:nvPr/>
        </p:nvSpPr>
        <p:spPr>
          <a:xfrm>
            <a:off x="2143108" y="6286520"/>
            <a:ext cx="22859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/>
              <a:t>Bilbao (Espagne)	</a:t>
            </a:r>
            <a:endParaRPr lang="fr-FR" dirty="0"/>
          </a:p>
        </p:txBody>
      </p:sp>
      <p:sp>
        <p:nvSpPr>
          <p:cNvPr id="14" name="ZoneTexte 13"/>
          <p:cNvSpPr txBox="1"/>
          <p:nvPr/>
        </p:nvSpPr>
        <p:spPr>
          <a:xfrm>
            <a:off x="4500562" y="6286520"/>
            <a:ext cx="22859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/>
              <a:t> Burgos (Espagne)	</a:t>
            </a:r>
            <a:endParaRPr lang="fr-FR" dirty="0"/>
          </a:p>
        </p:txBody>
      </p:sp>
      <p:sp>
        <p:nvSpPr>
          <p:cNvPr id="15" name="ZoneTexte 14"/>
          <p:cNvSpPr txBox="1"/>
          <p:nvPr/>
        </p:nvSpPr>
        <p:spPr>
          <a:xfrm>
            <a:off x="6643702" y="2643182"/>
            <a:ext cx="22859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err="1" smtClean="0"/>
              <a:t>Puente</a:t>
            </a:r>
            <a:r>
              <a:rPr lang="fr-FR" dirty="0" smtClean="0"/>
              <a:t> San </a:t>
            </a:r>
            <a:r>
              <a:rPr lang="fr-FR" dirty="0" err="1" smtClean="0"/>
              <a:t>Migeul</a:t>
            </a:r>
            <a:r>
              <a:rPr lang="fr-FR" dirty="0" smtClean="0"/>
              <a:t> (Espagne)</a:t>
            </a:r>
            <a:endParaRPr lang="fr-FR" dirty="0"/>
          </a:p>
        </p:txBody>
      </p:sp>
      <p:sp>
        <p:nvSpPr>
          <p:cNvPr id="16" name="ZoneTexte 15"/>
          <p:cNvSpPr txBox="1"/>
          <p:nvPr/>
        </p:nvSpPr>
        <p:spPr>
          <a:xfrm>
            <a:off x="6643702" y="4714884"/>
            <a:ext cx="22859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err="1" smtClean="0"/>
              <a:t>Poznan</a:t>
            </a:r>
            <a:r>
              <a:rPr lang="fr-FR" dirty="0" smtClean="0"/>
              <a:t> (Pologne) 	</a:t>
            </a:r>
            <a:endParaRPr lang="fr-FR" dirty="0"/>
          </a:p>
        </p:txBody>
      </p:sp>
      <p:sp>
        <p:nvSpPr>
          <p:cNvPr id="18" name="ZoneTexte 17"/>
          <p:cNvSpPr txBox="1"/>
          <p:nvPr/>
        </p:nvSpPr>
        <p:spPr>
          <a:xfrm>
            <a:off x="0" y="928670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 smtClean="0"/>
              <a:t>BRIDGESTONE en Europe :</a:t>
            </a:r>
            <a:endParaRPr lang="fr-FR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4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54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5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6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140"/>
                            </p:stCondLst>
                            <p:childTnLst>
                              <p:par>
                                <p:cTn id="29" presetID="54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8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9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0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660"/>
                            </p:stCondLst>
                            <p:childTnLst>
                              <p:par>
                                <p:cTn id="42" presetID="54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1" dur="80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2" dur="80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3" dur="80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300"/>
                            </p:stCondLst>
                            <p:childTnLst>
                              <p:par>
                                <p:cTn id="55" presetID="54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4" dur="80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5" dur="80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6" dur="80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940"/>
                            </p:stCondLst>
                            <p:childTnLst>
                              <p:par>
                                <p:cTn id="68" presetID="54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7" dur="80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78" dur="80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9" dur="80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3940"/>
                            </p:stCondLst>
                            <p:childTnLst>
                              <p:par>
                                <p:cTn id="81" presetID="54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90" dur="80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91" dur="80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2" dur="80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3" grpId="0"/>
      <p:bldP spid="14" grpId="0"/>
      <p:bldP spid="15" grpId="0"/>
      <p:bldP spid="1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357298"/>
            <a:ext cx="9144000" cy="55007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ZoneTexte 2"/>
          <p:cNvSpPr txBox="1"/>
          <p:nvPr/>
        </p:nvSpPr>
        <p:spPr>
          <a:xfrm>
            <a:off x="0" y="357166"/>
            <a:ext cx="9144000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fr-FR" sz="40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Situation Géographique</a:t>
            </a:r>
            <a:endParaRPr lang="fr-FR" sz="40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cxnSp>
        <p:nvCxnSpPr>
          <p:cNvPr id="5" name="Connecteur droit 4"/>
          <p:cNvCxnSpPr/>
          <p:nvPr/>
        </p:nvCxnSpPr>
        <p:spPr>
          <a:xfrm rot="10800000">
            <a:off x="5643570" y="3857628"/>
            <a:ext cx="3500430" cy="1143008"/>
          </a:xfrm>
          <a:prstGeom prst="line">
            <a:avLst/>
          </a:prstGeom>
          <a:ln w="101600">
            <a:solidFill>
              <a:schemeClr val="accent1">
                <a:shade val="95000"/>
                <a:satMod val="105000"/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Connecteur droit 5"/>
          <p:cNvCxnSpPr/>
          <p:nvPr/>
        </p:nvCxnSpPr>
        <p:spPr>
          <a:xfrm rot="10800000">
            <a:off x="4857752" y="3857628"/>
            <a:ext cx="857256" cy="1588"/>
          </a:xfrm>
          <a:prstGeom prst="line">
            <a:avLst/>
          </a:prstGeom>
          <a:ln w="101600">
            <a:solidFill>
              <a:schemeClr val="accent1">
                <a:shade val="95000"/>
                <a:satMod val="105000"/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Connecteur droit 8"/>
          <p:cNvCxnSpPr/>
          <p:nvPr/>
        </p:nvCxnSpPr>
        <p:spPr>
          <a:xfrm rot="10800000">
            <a:off x="3500430" y="3357562"/>
            <a:ext cx="1357290" cy="500066"/>
          </a:xfrm>
          <a:prstGeom prst="line">
            <a:avLst/>
          </a:prstGeom>
          <a:ln w="101600">
            <a:solidFill>
              <a:schemeClr val="accent1">
                <a:shade val="95000"/>
                <a:satMod val="105000"/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Connecteur droit 11"/>
          <p:cNvCxnSpPr/>
          <p:nvPr/>
        </p:nvCxnSpPr>
        <p:spPr>
          <a:xfrm rot="10800000">
            <a:off x="2714612" y="2643182"/>
            <a:ext cx="785818" cy="714380"/>
          </a:xfrm>
          <a:prstGeom prst="line">
            <a:avLst/>
          </a:prstGeom>
          <a:ln w="101600">
            <a:solidFill>
              <a:schemeClr val="accent1">
                <a:shade val="95000"/>
                <a:satMod val="105000"/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Connecteur droit 15"/>
          <p:cNvCxnSpPr/>
          <p:nvPr/>
        </p:nvCxnSpPr>
        <p:spPr>
          <a:xfrm rot="5400000" flipH="1" flipV="1">
            <a:off x="2321703" y="2250273"/>
            <a:ext cx="785818" cy="1588"/>
          </a:xfrm>
          <a:prstGeom prst="line">
            <a:avLst/>
          </a:prstGeom>
          <a:ln w="101600">
            <a:solidFill>
              <a:schemeClr val="accent1">
                <a:shade val="95000"/>
                <a:satMod val="105000"/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ZoneTexte 22"/>
          <p:cNvSpPr txBox="1"/>
          <p:nvPr/>
        </p:nvSpPr>
        <p:spPr>
          <a:xfrm>
            <a:off x="0" y="928670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 smtClean="0"/>
              <a:t>BRIDGESTONE, carte de Béthune :</a:t>
            </a:r>
            <a:endParaRPr lang="fr-FR" b="1" dirty="0"/>
          </a:p>
        </p:txBody>
      </p:sp>
      <p:cxnSp>
        <p:nvCxnSpPr>
          <p:cNvPr id="27" name="Connecteur droit 26"/>
          <p:cNvCxnSpPr/>
          <p:nvPr/>
        </p:nvCxnSpPr>
        <p:spPr>
          <a:xfrm rot="16200000" flipV="1">
            <a:off x="2393141" y="1535893"/>
            <a:ext cx="428628" cy="214314"/>
          </a:xfrm>
          <a:prstGeom prst="line">
            <a:avLst/>
          </a:prstGeom>
          <a:ln w="101600">
            <a:solidFill>
              <a:schemeClr val="accent1">
                <a:shade val="95000"/>
                <a:satMod val="105000"/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Connecteur droit 29"/>
          <p:cNvCxnSpPr/>
          <p:nvPr/>
        </p:nvCxnSpPr>
        <p:spPr>
          <a:xfrm rot="10800000">
            <a:off x="2285984" y="1357298"/>
            <a:ext cx="214314" cy="71438"/>
          </a:xfrm>
          <a:prstGeom prst="line">
            <a:avLst/>
          </a:prstGeom>
          <a:ln w="101600">
            <a:solidFill>
              <a:schemeClr val="accent1">
                <a:shade val="95000"/>
                <a:satMod val="105000"/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ZoneTexte 32"/>
          <p:cNvSpPr txBox="1"/>
          <p:nvPr/>
        </p:nvSpPr>
        <p:spPr>
          <a:xfrm>
            <a:off x="5715008" y="2571744"/>
            <a:ext cx="15001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  Canal d’Air</a:t>
            </a:r>
            <a:endParaRPr lang="fr-FR" b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cxnSp>
        <p:nvCxnSpPr>
          <p:cNvPr id="37" name="Connecteur droit avec flèche 36"/>
          <p:cNvCxnSpPr>
            <a:stCxn id="33" idx="2"/>
          </p:cNvCxnSpPr>
          <p:nvPr/>
        </p:nvCxnSpPr>
        <p:spPr>
          <a:xfrm rot="5400000">
            <a:off x="5167435" y="2559956"/>
            <a:ext cx="916552" cy="1678793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Connecteur droit 41"/>
          <p:cNvCxnSpPr/>
          <p:nvPr/>
        </p:nvCxnSpPr>
        <p:spPr>
          <a:xfrm rot="10800000">
            <a:off x="5643570" y="3929066"/>
            <a:ext cx="3500430" cy="1143008"/>
          </a:xfrm>
          <a:prstGeom prst="line">
            <a:avLst/>
          </a:prstGeom>
          <a:ln w="101600">
            <a:solidFill>
              <a:schemeClr val="accent3">
                <a:lumMod val="75000"/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Connecteur droit 42"/>
          <p:cNvCxnSpPr/>
          <p:nvPr/>
        </p:nvCxnSpPr>
        <p:spPr>
          <a:xfrm rot="10800000" flipV="1">
            <a:off x="4429124" y="3929066"/>
            <a:ext cx="1214414" cy="214314"/>
          </a:xfrm>
          <a:prstGeom prst="line">
            <a:avLst/>
          </a:prstGeom>
          <a:ln w="101600">
            <a:solidFill>
              <a:schemeClr val="accent3">
                <a:lumMod val="75000"/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Connecteur droit 45"/>
          <p:cNvCxnSpPr/>
          <p:nvPr/>
        </p:nvCxnSpPr>
        <p:spPr>
          <a:xfrm rot="5400000">
            <a:off x="3571852" y="4286272"/>
            <a:ext cx="1071570" cy="785786"/>
          </a:xfrm>
          <a:prstGeom prst="line">
            <a:avLst/>
          </a:prstGeom>
          <a:ln w="101600">
            <a:solidFill>
              <a:schemeClr val="accent3">
                <a:lumMod val="75000"/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Connecteur droit 47"/>
          <p:cNvCxnSpPr/>
          <p:nvPr/>
        </p:nvCxnSpPr>
        <p:spPr>
          <a:xfrm rot="10800000" flipV="1">
            <a:off x="3214678" y="5214950"/>
            <a:ext cx="500066" cy="142876"/>
          </a:xfrm>
          <a:prstGeom prst="line">
            <a:avLst/>
          </a:prstGeom>
          <a:ln w="101600">
            <a:solidFill>
              <a:schemeClr val="accent3">
                <a:lumMod val="75000"/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Connecteur droit 49"/>
          <p:cNvCxnSpPr/>
          <p:nvPr/>
        </p:nvCxnSpPr>
        <p:spPr>
          <a:xfrm rot="10800000">
            <a:off x="1643042" y="4714884"/>
            <a:ext cx="1643042" cy="642942"/>
          </a:xfrm>
          <a:prstGeom prst="line">
            <a:avLst/>
          </a:prstGeom>
          <a:ln w="101600">
            <a:solidFill>
              <a:schemeClr val="accent3">
                <a:lumMod val="75000"/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Connecteur droit 52"/>
          <p:cNvCxnSpPr/>
          <p:nvPr/>
        </p:nvCxnSpPr>
        <p:spPr>
          <a:xfrm>
            <a:off x="0" y="4714884"/>
            <a:ext cx="1643042" cy="1588"/>
          </a:xfrm>
          <a:prstGeom prst="line">
            <a:avLst/>
          </a:prstGeom>
          <a:ln w="101600">
            <a:solidFill>
              <a:schemeClr val="accent3">
                <a:lumMod val="75000"/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Connecteur droit 54"/>
          <p:cNvCxnSpPr/>
          <p:nvPr/>
        </p:nvCxnSpPr>
        <p:spPr>
          <a:xfrm rot="16200000" flipV="1">
            <a:off x="2821781" y="5679285"/>
            <a:ext cx="1571612" cy="785818"/>
          </a:xfrm>
          <a:prstGeom prst="line">
            <a:avLst/>
          </a:prstGeom>
          <a:ln w="101600">
            <a:solidFill>
              <a:schemeClr val="accent3">
                <a:lumMod val="75000"/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ZoneTexte 56"/>
          <p:cNvSpPr txBox="1"/>
          <p:nvPr/>
        </p:nvSpPr>
        <p:spPr>
          <a:xfrm>
            <a:off x="4643438" y="4500570"/>
            <a:ext cx="17145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 smtClean="0">
                <a:solidFill>
                  <a:schemeClr val="accent3">
                    <a:lumMod val="75000"/>
                  </a:schemeClr>
                </a:solidFill>
              </a:rPr>
              <a:t>Chemin de fer</a:t>
            </a:r>
            <a:endParaRPr lang="fr-FR" b="1" dirty="0">
              <a:solidFill>
                <a:schemeClr val="accent3">
                  <a:lumMod val="75000"/>
                </a:schemeClr>
              </a:solidFill>
            </a:endParaRPr>
          </a:p>
        </p:txBody>
      </p:sp>
      <p:cxnSp>
        <p:nvCxnSpPr>
          <p:cNvPr id="59" name="Connecteur droit avec flèche 58"/>
          <p:cNvCxnSpPr>
            <a:stCxn id="57" idx="0"/>
          </p:cNvCxnSpPr>
          <p:nvPr/>
        </p:nvCxnSpPr>
        <p:spPr>
          <a:xfrm rot="16200000" flipV="1">
            <a:off x="5036347" y="4036223"/>
            <a:ext cx="428628" cy="500066"/>
          </a:xfrm>
          <a:prstGeom prst="straightConnector1">
            <a:avLst/>
          </a:prstGeom>
          <a:ln w="38100">
            <a:solidFill>
              <a:schemeClr val="accent3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4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4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4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4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4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54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54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54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54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54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54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54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54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54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6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5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/>
          <p:cNvSpPr txBox="1"/>
          <p:nvPr/>
        </p:nvSpPr>
        <p:spPr>
          <a:xfrm>
            <a:off x="0" y="357166"/>
            <a:ext cx="9144000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fr-FR" sz="40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Situation Géographique</a:t>
            </a:r>
            <a:endParaRPr lang="fr-FR" sz="40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pic>
        <p:nvPicPr>
          <p:cNvPr id="3" name="Image 2" descr="firestone 01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285860"/>
            <a:ext cx="9144000" cy="5572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1089</TotalTime>
  <Words>1042</Words>
  <Application>Microsoft Office PowerPoint</Application>
  <PresentationFormat>Affichage à l'écran (4:3)</PresentationFormat>
  <Paragraphs>217</Paragraphs>
  <Slides>52</Slides>
  <Notes>0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52</vt:i4>
      </vt:variant>
    </vt:vector>
  </HeadingPairs>
  <TitlesOfParts>
    <vt:vector size="53" baseType="lpstr">
      <vt:lpstr>Thème Office</vt:lpstr>
      <vt:lpstr>Diapositive 1</vt:lpstr>
      <vt:lpstr>Diapositive 2</vt:lpstr>
      <vt:lpstr>Diapositive 3</vt:lpstr>
      <vt:lpstr>Diapositive 4</vt:lpstr>
      <vt:lpstr>Diapositive 5</vt:lpstr>
      <vt:lpstr>Diapositive 6</vt:lpstr>
      <vt:lpstr>Diapositive 7</vt:lpstr>
      <vt:lpstr>Diapositive 8</vt:lpstr>
      <vt:lpstr>Diapositive 9</vt:lpstr>
      <vt:lpstr>Diapositive 10</vt:lpstr>
      <vt:lpstr>Diapositive 11</vt:lpstr>
      <vt:lpstr>Diapositive 12</vt:lpstr>
      <vt:lpstr>Diapositive 13</vt:lpstr>
      <vt:lpstr>Diapositive 14</vt:lpstr>
      <vt:lpstr>Diapositive 15</vt:lpstr>
      <vt:lpstr>Diapositive 16</vt:lpstr>
      <vt:lpstr>Diapositive 17</vt:lpstr>
      <vt:lpstr>Diapositive 18</vt:lpstr>
      <vt:lpstr>Diapositive 19</vt:lpstr>
      <vt:lpstr>Diapositive 20</vt:lpstr>
      <vt:lpstr>Diapositive 21</vt:lpstr>
      <vt:lpstr>Diapositive 22</vt:lpstr>
      <vt:lpstr>Diapositive 23</vt:lpstr>
      <vt:lpstr>Diapositive 24</vt:lpstr>
      <vt:lpstr>Diapositive 25</vt:lpstr>
      <vt:lpstr>Diapositive 26</vt:lpstr>
      <vt:lpstr>Diapositive 27</vt:lpstr>
      <vt:lpstr>Diapositive 28</vt:lpstr>
      <vt:lpstr>Diapositive 29</vt:lpstr>
      <vt:lpstr>Diapositive 30</vt:lpstr>
      <vt:lpstr>Diapositive 31</vt:lpstr>
      <vt:lpstr>Diapositive 32</vt:lpstr>
      <vt:lpstr>Diapositive 33</vt:lpstr>
      <vt:lpstr>Diapositive 34</vt:lpstr>
      <vt:lpstr>Diapositive 35</vt:lpstr>
      <vt:lpstr>Diapositive 36</vt:lpstr>
      <vt:lpstr>Diapositive 37</vt:lpstr>
      <vt:lpstr>Diapositive 38</vt:lpstr>
      <vt:lpstr>Diapositive 39</vt:lpstr>
      <vt:lpstr>Diapositive 40</vt:lpstr>
      <vt:lpstr>Diapositive 41</vt:lpstr>
      <vt:lpstr>Diapositive 42</vt:lpstr>
      <vt:lpstr>Diapositive 43</vt:lpstr>
      <vt:lpstr>Diapositive 44</vt:lpstr>
      <vt:lpstr>Diapositive 45</vt:lpstr>
      <vt:lpstr>Diapositive 46</vt:lpstr>
      <vt:lpstr>Diapositive 47</vt:lpstr>
      <vt:lpstr>Diapositive 48</vt:lpstr>
      <vt:lpstr>Diapositive 49</vt:lpstr>
      <vt:lpstr>Diapositive 50</vt:lpstr>
      <vt:lpstr>Diapositive 51</vt:lpstr>
      <vt:lpstr>Diapositive 52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Diapositive 1</dc:title>
  <dc:creator>Alexandre</dc:creator>
  <cp:lastModifiedBy>Alexandre</cp:lastModifiedBy>
  <cp:revision>107</cp:revision>
  <dcterms:created xsi:type="dcterms:W3CDTF">2009-03-07T13:55:59Z</dcterms:created>
  <dcterms:modified xsi:type="dcterms:W3CDTF">2009-03-11T10:13:14Z</dcterms:modified>
</cp:coreProperties>
</file>