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60" r:id="rId3"/>
    <p:sldId id="27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2" r:id="rId14"/>
    <p:sldId id="268" r:id="rId15"/>
    <p:sldId id="269" r:id="rId16"/>
    <p:sldId id="271" r:id="rId17"/>
    <p:sldId id="272" r:id="rId18"/>
    <p:sldId id="273" r:id="rId19"/>
    <p:sldId id="277" r:id="rId20"/>
    <p:sldId id="278" r:id="rId21"/>
    <p:sldId id="274" r:id="rId22"/>
    <p:sldId id="275" r:id="rId23"/>
    <p:sldId id="276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734" autoAdjust="0"/>
    <p:restoredTop sz="86473" autoAdjust="0"/>
  </p:normalViewPr>
  <p:slideViewPr>
    <p:cSldViewPr>
      <p:cViewPr varScale="1">
        <p:scale>
          <a:sx n="88" d="100"/>
          <a:sy n="88" d="100"/>
        </p:scale>
        <p:origin x="-1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16D1B-6265-4F73-B7D1-A473E7DE05A4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F8C8E-01A7-46E3-AD41-85371EE59B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F8C8E-01A7-46E3-AD41-85371EE59B88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F8C8E-01A7-46E3-AD41-85371EE59B88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F8C8E-01A7-46E3-AD41-85371EE59B8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F8C8E-01A7-46E3-AD41-85371EE59B88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F8C8E-01A7-46E3-AD41-85371EE59B88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F8C8E-01A7-46E3-AD41-85371EE59B88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F8C8E-01A7-46E3-AD41-85371EE59B88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F8C8E-01A7-46E3-AD41-85371EE59B88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F8C8E-01A7-46E3-AD41-85371EE59B88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B59FAC-49D1-4D7C-892B-2BD6718A664C}" type="datetimeFigureOut">
              <a:rPr lang="fr-FR" smtClean="0"/>
              <a:pPr/>
              <a:t>11/03/2009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08F754-005A-46F9-9F8A-C3669C56383D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intra.renault.fr/sta/STA_intranet_data/Composants/Production/I_Boite_Dess.gif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1472" y="2786058"/>
            <a:ext cx="7851648" cy="2414590"/>
          </a:xfrm>
        </p:spPr>
        <p:txBody>
          <a:bodyPr>
            <a:normAutofit fontScale="90000"/>
          </a:bodyPr>
          <a:lstStyle/>
          <a:p>
            <a:pPr algn="ctr"/>
            <a:r>
              <a:rPr lang="fr-FR" i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/>
                <a:cs typeface="Arial" pitchFamily="34" charset="0"/>
              </a:rPr>
              <a:t>BTS</a:t>
            </a:r>
            <a:r>
              <a:rPr lang="fr-FR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/>
                <a:cs typeface="Arial" pitchFamily="34" charset="0"/>
              </a:rPr>
              <a:t> </a:t>
            </a:r>
            <a:r>
              <a:rPr lang="fr-FR" i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/>
                <a:cs typeface="Arial" pitchFamily="34" charset="0"/>
              </a:rPr>
              <a:t>Mécanique et Automatismes Industriels</a:t>
            </a:r>
            <a:endParaRPr lang="fr-FR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1472" y="-571528"/>
            <a:ext cx="7854696" cy="1409260"/>
          </a:xfrm>
        </p:spPr>
        <p:txBody>
          <a:bodyPr>
            <a:normAutofit fontScale="85000" lnSpcReduction="20000"/>
          </a:bodyPr>
          <a:lstStyle/>
          <a:p>
            <a:pPr algn="ctr"/>
            <a:endParaRPr lang="fr-FR" sz="2400" b="1" i="1" dirty="0" smtClean="0">
              <a:ln>
                <a:solidFill>
                  <a:schemeClr val="tx1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  <a:p>
            <a:pPr algn="ctr"/>
            <a:endParaRPr lang="fr-FR" sz="2400" b="1" i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 Rounded MT Bold" pitchFamily="34" charset="0"/>
            </a:endParaRPr>
          </a:p>
          <a:p>
            <a:pPr algn="ctr"/>
            <a:endParaRPr lang="fr-FR" sz="2400" b="1" i="1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/>
            <a:r>
              <a:rPr lang="fr-FR" sz="3100" b="1" i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/>
              </a:rPr>
              <a:t>Soutenance de rapport de stage</a:t>
            </a:r>
          </a:p>
          <a:p>
            <a:endParaRPr lang="fr-FR" dirty="0">
              <a:latin typeface="Arial Rounded MT Bold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57158" y="5929330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/>
                <a:cs typeface="Arial" pitchFamily="34" charset="0"/>
              </a:rPr>
              <a:t>Lycée Carnot</a:t>
            </a:r>
          </a:p>
          <a:p>
            <a:r>
              <a:rPr lang="fr-FR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/>
                <a:cs typeface="Arial" pitchFamily="34" charset="0"/>
              </a:rPr>
              <a:t>Bruay-la-Buissière</a:t>
            </a:r>
            <a:endParaRPr lang="fr-FR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858016" y="6215082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/>
                <a:cs typeface="Arial" pitchFamily="34" charset="0"/>
              </a:rPr>
              <a:t>Session 2009</a:t>
            </a:r>
            <a:endParaRPr lang="fr-FR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928926" y="1285860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/>
              </a:rPr>
              <a:t>Letombe Maxime</a:t>
            </a:r>
          </a:p>
          <a:p>
            <a:pPr algn="ctr"/>
            <a:r>
              <a:rPr lang="fr-FR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/>
              </a:rPr>
              <a:t>TS  M.A.I</a:t>
            </a:r>
            <a:endParaRPr lang="fr-FR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15140" y="35716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1027" name="Picture 3" descr="logo_lyce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5929330"/>
            <a:ext cx="1599928" cy="748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 descr="C:\Documents and Settings\jérémy\Mes documents\raport de stage\rapport\Logo STA Couleur petit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071546"/>
            <a:ext cx="1571636" cy="1225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Image 12" descr="C:\Documents and Settings\jérémy\Mes documents\raport de stage\rapport\Logo STA Couleur petit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1071546"/>
            <a:ext cx="1571636" cy="1225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 fontScale="90000"/>
          </a:bodyPr>
          <a:lstStyle/>
          <a:p>
            <a:pPr algn="ctr"/>
            <a:r>
              <a:rPr lang="fr-FR" sz="5400" b="1" i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Rounded MT Bold" pitchFamily="34" charset="0"/>
              </a:rPr>
              <a:t>Le chiffre d’affaire</a:t>
            </a:r>
            <a: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endParaRPr lang="fr-FR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2" y="2143116"/>
            <a:ext cx="7329510" cy="38850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8229600" cy="150019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fr-FR" sz="5400" b="1" i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Rounded MT Bold"/>
              </a:rPr>
              <a:t>Le produit phare</a:t>
            </a:r>
            <a: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Un confort et une conduite apaisée</a:t>
            </a:r>
          </a:p>
          <a:p>
            <a:endParaRPr lang="fr-FR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Diminution du stress et de la fatigue</a:t>
            </a:r>
          </a:p>
          <a:p>
            <a:endParaRPr lang="fr-FR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Conservation du frein moteur</a:t>
            </a:r>
          </a:p>
          <a:p>
            <a:endParaRPr lang="fr-FR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Absence du risque de calage</a:t>
            </a:r>
          </a:p>
          <a:p>
            <a:endParaRPr lang="fr-FR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Une conduite sécurisée</a:t>
            </a:r>
          </a:p>
          <a:p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143380"/>
            <a:ext cx="2862715" cy="2459650"/>
          </a:xfrm>
          <a:prstGeom prst="rect">
            <a:avLst/>
          </a:prstGeom>
          <a:ln w="1905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obliqueTop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2857520"/>
          </a:xfrm>
        </p:spPr>
        <p:txBody>
          <a:bodyPr>
            <a:normAutofit/>
          </a:bodyPr>
          <a:lstStyle/>
          <a:p>
            <a:pPr algn="ctr"/>
            <a:r>
              <a:rPr lang="fr-FR" sz="4800" b="1" i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Composition de la boîte Proactive</a:t>
            </a:r>
            <a:r>
              <a:rPr lang="fr-FR" sz="5400" b="1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fr-FR" sz="5400" b="1" dirty="0" smtClean="0">
                <a:latin typeface="Arial Black" pitchFamily="34" charset="0"/>
                <a:cs typeface="Arial" pitchFamily="34" charset="0"/>
              </a:rPr>
            </a:br>
            <a:endParaRPr lang="fr-FR" dirty="0"/>
          </a:p>
        </p:txBody>
      </p:sp>
      <p:pic>
        <p:nvPicPr>
          <p:cNvPr id="4" name="Picture 2" descr="http://www.intra.renault.fr/sta/STA_intranet_data/Composants/Production/I_Boite_Dess.gif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143372" y="2143116"/>
            <a:ext cx="429577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7158" y="2143116"/>
            <a:ext cx="2441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 / Le convertisseur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158" y="2857496"/>
            <a:ext cx="3592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latin typeface="Arial Black" pitchFamily="34" charset="0"/>
                <a:cs typeface="Arial" pitchFamily="34" charset="0"/>
              </a:rPr>
              <a:t>2 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/ 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Le distributeur hydraulique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7158" y="3714752"/>
            <a:ext cx="2831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3 / Freins et embrayage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158" y="4572008"/>
            <a:ext cx="3235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latin typeface="Arial Black" pitchFamily="34" charset="0"/>
              </a:rPr>
              <a:t>4 </a:t>
            </a:r>
            <a:r>
              <a:rPr lang="fr-FR" b="1" i="1" dirty="0" smtClean="0">
                <a:latin typeface="Arial Rounded MT Bold" pitchFamily="34" charset="0"/>
              </a:rPr>
              <a:t>/ 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Les trains épicycloïdaux</a:t>
            </a:r>
          </a:p>
        </p:txBody>
      </p:sp>
      <p:sp>
        <p:nvSpPr>
          <p:cNvPr id="9" name="Rectangle 8"/>
          <p:cNvSpPr/>
          <p:nvPr/>
        </p:nvSpPr>
        <p:spPr>
          <a:xfrm>
            <a:off x="357158" y="5429264"/>
            <a:ext cx="4265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latin typeface="Arial Black" pitchFamily="34" charset="0"/>
              </a:rPr>
              <a:t>5 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/ L’arbre secondaire et le pont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305800" cy="2928958"/>
          </a:xfrm>
        </p:spPr>
        <p:txBody>
          <a:bodyPr>
            <a:noAutofit/>
          </a:bodyPr>
          <a:lstStyle/>
          <a:p>
            <a:pPr algn="ctr"/>
            <a:r>
              <a:rPr lang="fr-FR" sz="9600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Sujet de stage</a:t>
            </a:r>
            <a:endParaRPr lang="fr-FR" sz="9600" b="1" i="1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r-FR" sz="5400" b="1" i="1" dirty="0" smtClean="0">
                <a:ln w="18415" cmpd="sng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Le</a:t>
            </a:r>
            <a:r>
              <a:rPr lang="fr-FR" sz="5400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fr-FR" sz="5400" b="1" i="1" dirty="0" smtClean="0">
                <a:ln w="18415" cmpd="sng">
                  <a:solidFill>
                    <a:schemeClr val="tx2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service</a:t>
            </a:r>
            <a:endParaRPr lang="fr-FR" sz="5400" b="1" i="1" dirty="0">
              <a:ln w="18415" cmpd="sng">
                <a:solidFill>
                  <a:schemeClr val="tx2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endParaRPr lang="fr-FR" sz="2400" dirty="0" smtClean="0">
              <a:latin typeface="Arial Black" pitchFamily="34" charset="0"/>
            </a:endParaRPr>
          </a:p>
          <a:p>
            <a:pPr>
              <a:buNone/>
            </a:pPr>
            <a:endParaRPr lang="fr-FR" sz="2400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fr-F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        : Bâtiment  B : mécanisme 1 assemblage         </a:t>
            </a:r>
          </a:p>
          <a:p>
            <a:pPr algn="ctr">
              <a:buNone/>
            </a:pPr>
            <a:r>
              <a:rPr lang="fr-F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                               boite</a:t>
            </a:r>
          </a:p>
          <a:p>
            <a:pPr>
              <a:buNone/>
            </a:pPr>
            <a:endParaRPr lang="fr-FR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>
              <a:buNone/>
            </a:pPr>
            <a:r>
              <a:rPr lang="fr-F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         : Produit assemblé : tous les éléments de  </a:t>
            </a:r>
          </a:p>
          <a:p>
            <a:pPr algn="ctr">
              <a:buNone/>
            </a:pPr>
            <a:r>
              <a:rPr lang="fr-F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                                              la boite de vitesse</a:t>
            </a:r>
          </a:p>
          <a:p>
            <a:pPr>
              <a:buNone/>
            </a:pPr>
            <a:endParaRPr lang="fr-FR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None/>
            </a:pPr>
            <a:r>
              <a:rPr lang="fr-F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                  : Atelier de maintenance</a:t>
            </a:r>
          </a:p>
          <a:p>
            <a:endParaRPr lang="fr-FR" dirty="0"/>
          </a:p>
        </p:txBody>
      </p:sp>
      <p:sp>
        <p:nvSpPr>
          <p:cNvPr id="4" name="Éclair 3"/>
          <p:cNvSpPr/>
          <p:nvPr/>
        </p:nvSpPr>
        <p:spPr>
          <a:xfrm>
            <a:off x="928662" y="2714620"/>
            <a:ext cx="485772" cy="342896"/>
          </a:xfrm>
          <a:prstGeom prst="lightningBol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Éclair 4"/>
          <p:cNvSpPr/>
          <p:nvPr/>
        </p:nvSpPr>
        <p:spPr>
          <a:xfrm>
            <a:off x="1000100" y="4071942"/>
            <a:ext cx="485772" cy="414334"/>
          </a:xfrm>
          <a:prstGeom prst="lightningBol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Éclair 5"/>
          <p:cNvSpPr/>
          <p:nvPr/>
        </p:nvSpPr>
        <p:spPr>
          <a:xfrm>
            <a:off x="1071538" y="5429264"/>
            <a:ext cx="485772" cy="414334"/>
          </a:xfrm>
          <a:prstGeom prst="lightningBol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Antenne maintenance processus A</a:t>
            </a:r>
            <a:endParaRPr lang="fr-FR" b="1" i="1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928802"/>
            <a:ext cx="8358246" cy="4572032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fr-FR" sz="160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endParaRPr lang="fr-FR" sz="16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57158" y="2071678"/>
            <a:ext cx="3643338" cy="114300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/>
            <a:r>
              <a:rPr lang="fr-FR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David Korbas</a:t>
            </a:r>
          </a:p>
          <a:p>
            <a:pPr algn="ctr"/>
            <a:r>
              <a:rPr lang="fr-FR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Responsable Ateliers Maintenance</a:t>
            </a:r>
          </a:p>
          <a:p>
            <a:pPr algn="ctr">
              <a:buNone/>
            </a:pPr>
            <a:endParaRPr lang="fr-FR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" name="Ellipse 4"/>
          <p:cNvSpPr/>
          <p:nvPr/>
        </p:nvSpPr>
        <p:spPr>
          <a:xfrm>
            <a:off x="4714876" y="2143116"/>
            <a:ext cx="3143272" cy="1000132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fr-FR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Jean Luc Houilliez</a:t>
            </a:r>
          </a:p>
          <a:p>
            <a:pPr algn="ctr">
              <a:buNone/>
            </a:pPr>
            <a:r>
              <a:rPr lang="fr-FR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Responsable Atelier A</a:t>
            </a:r>
            <a:endParaRPr lang="fr-FR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928926" y="3643314"/>
            <a:ext cx="5643602" cy="121444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</a:t>
            </a:r>
          </a:p>
          <a:p>
            <a:pPr algn="ctr"/>
            <a:r>
              <a:rPr lang="fr-FR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Christophe Potier ;</a:t>
            </a:r>
          </a:p>
          <a:p>
            <a:pPr algn="ctr"/>
            <a:r>
              <a:rPr lang="fr-FR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Patrick Constance ; </a:t>
            </a:r>
          </a:p>
          <a:p>
            <a:pPr algn="ctr"/>
            <a:r>
              <a:rPr lang="fr-FR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Christian  Klimaszewski </a:t>
            </a:r>
          </a:p>
          <a:p>
            <a:pPr algn="ctr"/>
            <a:r>
              <a:rPr lang="fr-FR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Mécaniciens , électriciens</a:t>
            </a:r>
          </a:p>
          <a:p>
            <a:pPr algn="ctr"/>
            <a:endParaRPr lang="fr-FR" dirty="0"/>
          </a:p>
        </p:txBody>
      </p:sp>
      <p:sp>
        <p:nvSpPr>
          <p:cNvPr id="7" name="Ellipse 6"/>
          <p:cNvSpPr/>
          <p:nvPr/>
        </p:nvSpPr>
        <p:spPr>
          <a:xfrm>
            <a:off x="4286248" y="5500702"/>
            <a:ext cx="307183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Maxime Letombe </a:t>
            </a:r>
          </a:p>
          <a:p>
            <a:pPr algn="ctr"/>
            <a:r>
              <a:rPr lang="fr-FR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stagiaire</a:t>
            </a:r>
            <a:endParaRPr lang="fr-FR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9" name="Flèche droite 8"/>
          <p:cNvSpPr/>
          <p:nvPr/>
        </p:nvSpPr>
        <p:spPr>
          <a:xfrm>
            <a:off x="4071934" y="2428868"/>
            <a:ext cx="571504" cy="357190"/>
          </a:xfrm>
          <a:prstGeom prst="rightArrow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Flèche vers le bas 9"/>
          <p:cNvSpPr/>
          <p:nvPr/>
        </p:nvSpPr>
        <p:spPr>
          <a:xfrm>
            <a:off x="6072198" y="3214686"/>
            <a:ext cx="357190" cy="406904"/>
          </a:xfrm>
          <a:prstGeom prst="downArrow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vers le bas 10"/>
          <p:cNvSpPr/>
          <p:nvPr/>
        </p:nvSpPr>
        <p:spPr>
          <a:xfrm>
            <a:off x="5715008" y="5000636"/>
            <a:ext cx="357190" cy="406904"/>
          </a:xfrm>
          <a:prstGeom prst="downArrow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Sujet de stage</a:t>
            </a:r>
            <a:endParaRPr lang="fr-FR" b="1" i="1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4" name="Picture 2" descr="DSC0002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500306"/>
            <a:ext cx="5000660" cy="380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28596" y="1857364"/>
            <a:ext cx="82288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OP 150  poste de sertissage</a:t>
            </a:r>
            <a:endParaRPr lang="fr-FR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" name="Flèche vers le haut 5"/>
          <p:cNvSpPr/>
          <p:nvPr/>
        </p:nvSpPr>
        <p:spPr>
          <a:xfrm rot="18386986" flipH="1">
            <a:off x="5405992" y="4184266"/>
            <a:ext cx="319951" cy="1524585"/>
          </a:xfrm>
          <a:prstGeom prst="upArrow">
            <a:avLst>
              <a:gd name="adj1" fmla="val 34787"/>
              <a:gd name="adj2" fmla="val 163356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28596" y="1935480"/>
            <a:ext cx="8229600" cy="492252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Ce système se comporte en deux parties;</a:t>
            </a:r>
          </a:p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il y a la mise en position embrayage : qui consiste à venir engrener les disques d’embrayage dans la cloche.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Mode de fonctionnement</a:t>
            </a:r>
            <a:endParaRPr lang="fr-FR" b="1" i="1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7" name="Picture 3" descr="IMG_02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071942"/>
            <a:ext cx="1643074" cy="257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DSC00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857628"/>
            <a:ext cx="3786214" cy="283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lèche vers le haut 8"/>
          <p:cNvSpPr/>
          <p:nvPr/>
        </p:nvSpPr>
        <p:spPr>
          <a:xfrm rot="16200000">
            <a:off x="3107521" y="3679033"/>
            <a:ext cx="214314" cy="1857388"/>
          </a:xfrm>
          <a:prstGeom prst="upArrow">
            <a:avLst>
              <a:gd name="adj1" fmla="val 50000"/>
              <a:gd name="adj2" fmla="val 102602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4000496" y="4071942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Ensemble mise en</a:t>
            </a:r>
          </a:p>
          <a:p>
            <a:pPr algn="ctr"/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position embrayage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5" name="Flèche vers le haut 14"/>
          <p:cNvSpPr/>
          <p:nvPr/>
        </p:nvSpPr>
        <p:spPr>
          <a:xfrm rot="16859215">
            <a:off x="3283562" y="4426899"/>
            <a:ext cx="219422" cy="2213329"/>
          </a:xfrm>
          <a:prstGeom prst="upArrow">
            <a:avLst>
              <a:gd name="adj1" fmla="val 50000"/>
              <a:gd name="adj2" fmla="val 102602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4500562" y="5572140"/>
            <a:ext cx="2355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Arbre d’embrayage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458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La tête de sertissage , qui vient sertir un écrou du  pack train situé sur la boite . </a:t>
            </a:r>
          </a:p>
        </p:txBody>
      </p:sp>
      <p:pic>
        <p:nvPicPr>
          <p:cNvPr id="2053" name="Picture 5" descr="DSC000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357562"/>
            <a:ext cx="4071965" cy="341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lèche vers le haut 7"/>
          <p:cNvSpPr/>
          <p:nvPr/>
        </p:nvSpPr>
        <p:spPr>
          <a:xfrm rot="14596523">
            <a:off x="3498085" y="3355135"/>
            <a:ext cx="246296" cy="2226022"/>
          </a:xfrm>
          <a:prstGeom prst="upArrow">
            <a:avLst>
              <a:gd name="adj1" fmla="val 50000"/>
              <a:gd name="adj2" fmla="val 148093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4786314" y="3214686"/>
            <a:ext cx="1356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Tête de </a:t>
            </a:r>
          </a:p>
          <a:p>
            <a:pPr algn="ctr"/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sertissage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2054" name="Picture 6" descr="DSC0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071942"/>
            <a:ext cx="2714644" cy="232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lèche vers le haut 14"/>
          <p:cNvSpPr/>
          <p:nvPr/>
        </p:nvSpPr>
        <p:spPr>
          <a:xfrm rot="12180182">
            <a:off x="7394661" y="3549280"/>
            <a:ext cx="151927" cy="1314980"/>
          </a:xfrm>
          <a:prstGeom prst="upArrow">
            <a:avLst>
              <a:gd name="adj1" fmla="val 50000"/>
              <a:gd name="adj2" fmla="val 102602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haut 15"/>
          <p:cNvSpPr/>
          <p:nvPr/>
        </p:nvSpPr>
        <p:spPr>
          <a:xfrm rot="2775870">
            <a:off x="6079068" y="5173753"/>
            <a:ext cx="180453" cy="689330"/>
          </a:xfrm>
          <a:prstGeom prst="upArrow">
            <a:avLst>
              <a:gd name="adj1" fmla="val 50000"/>
              <a:gd name="adj2" fmla="val 102602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7286644" y="314324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Écrou serti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Défauts de production</a:t>
            </a:r>
            <a:endParaRPr lang="fr-FR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r-FR" sz="29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Le défaut </a:t>
            </a:r>
            <a:r>
              <a:rPr lang="fr-FR" sz="29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le plus constaté sur l’OP 150 est </a:t>
            </a:r>
            <a:r>
              <a:rPr lang="fr-FR" sz="29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le non sertissage de l’écrou. </a:t>
            </a:r>
          </a:p>
          <a:p>
            <a:pPr>
              <a:buNone/>
            </a:pPr>
            <a:r>
              <a:rPr lang="fr-FR" sz="29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 </a:t>
            </a:r>
          </a:p>
          <a:p>
            <a:r>
              <a:rPr lang="fr-FR" sz="29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On m'a donc confié comme mission de trouver la cause du défaut, pour cela je me suis renseigné auprès des agents de maintenance et des opérateurs qui m'ont très bien renseigné.</a:t>
            </a:r>
          </a:p>
          <a:p>
            <a:pPr>
              <a:buNone/>
            </a:pPr>
            <a:endParaRPr lang="fr-FR" sz="29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sz="29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Les agents et les opérateurs m'ont confié que le poste de sertissage avait subi des modifications, c’est-à-dire que la plaque prise écrou a été usinée pour que celle-ci soit plus fine en espérant que le système n’ait plus de défaut.</a:t>
            </a:r>
          </a:p>
          <a:p>
            <a:pPr>
              <a:buNone/>
            </a:pPr>
            <a:endParaRPr lang="fr-FR" sz="29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sz="29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Mais celle-ci causait une détérioration d’une autre pièce qui se situe a l’intérieur de l’ensemble de sertissage : la bague d’indexation. Grâce à cette bague la machine vient sertir l’écrou. </a:t>
            </a:r>
          </a:p>
          <a:p>
            <a:pPr>
              <a:buNone/>
            </a:pPr>
            <a:endParaRPr lang="fr-FR" sz="29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sz="29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J’ai aussi constaté  que le distributeur  pneumatique qui servait à faire tourner la tête de sertissage pour bien mettre l’écrou en position dans la tête de sertissage était défectueux.</a:t>
            </a:r>
          </a:p>
          <a:p>
            <a:pPr>
              <a:buNone/>
            </a:pPr>
            <a:endParaRPr lang="fr-FR" sz="29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sz="29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J’en ai donc parlé à mes collègues pour modifier le système .</a:t>
            </a:r>
            <a:endParaRPr lang="fr-FR" sz="2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71570"/>
          </a:xfrm>
        </p:spPr>
        <p:txBody>
          <a:bodyPr/>
          <a:lstStyle/>
          <a:p>
            <a:pPr algn="ctr"/>
            <a:r>
              <a:rPr lang="fr-FR" b="1" i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Rounded MT Bold" pitchFamily="34" charset="0"/>
              </a:rPr>
              <a:t>Introduction</a:t>
            </a:r>
            <a:endParaRPr lang="fr-FR" b="1" i="1" dirty="0">
              <a:ln w="18000">
                <a:solidFill>
                  <a:schemeClr val="tx2"/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88918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fr-FR" dirty="0" smtClean="0"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  <a:p>
            <a:pPr>
              <a:buNone/>
            </a:pPr>
            <a:endParaRPr lang="fr-FR" dirty="0" smtClean="0"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  <a:p>
            <a:pPr>
              <a:buNone/>
            </a:pPr>
            <a:r>
              <a:rPr lang="fr-FR" dirty="0" smtClean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           </a:t>
            </a:r>
          </a:p>
          <a:p>
            <a:pPr>
              <a:buNone/>
            </a:pPr>
            <a:r>
              <a:rPr lang="fr-FR" dirty="0" smtClean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    </a:t>
            </a:r>
            <a:endParaRPr lang="fr-FR" sz="1800" dirty="0" smtClean="0"/>
          </a:p>
          <a:p>
            <a:r>
              <a:rPr lang="fr-FR" sz="2900" b="1" i="1" dirty="0" smtClean="0">
                <a:latin typeface="Arial Rounded MT Bold" pitchFamily="34" charset="0"/>
              </a:rPr>
              <a:t> </a:t>
            </a:r>
            <a:r>
              <a:rPr lang="fr-FR" sz="2900" b="1" i="1" dirty="0" smtClean="0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Rounded MT Bold" pitchFamily="34" charset="0"/>
              </a:rPr>
              <a:t>Lors de ma préparation au BTS M.A.I , j’ai effectué deux périodes de stage en entreprise</a:t>
            </a:r>
            <a:r>
              <a:rPr lang="fr-FR" sz="2900" b="1" i="1" dirty="0" smtClean="0">
                <a:latin typeface="Arial Rounded MT Bold" pitchFamily="34" charset="0"/>
              </a:rPr>
              <a:t>  pour mettre en application mes connaissances dans le domaine de la mécanique et de l’automatisme industriel.</a:t>
            </a:r>
          </a:p>
          <a:p>
            <a:pPr>
              <a:buNone/>
            </a:pPr>
            <a:r>
              <a:rPr lang="fr-FR" sz="2900" b="1" i="1" dirty="0" smtClean="0">
                <a:latin typeface="Arial Rounded MT Bold" pitchFamily="34" charset="0"/>
              </a:rPr>
              <a:t> </a:t>
            </a:r>
          </a:p>
          <a:p>
            <a:pPr algn="just">
              <a:buNone/>
              <a:defRPr/>
            </a:pPr>
            <a:r>
              <a:rPr lang="fr-FR" sz="2900" b="1" i="1" dirty="0" smtClean="0">
                <a:latin typeface="Arial Rounded MT Bold" pitchFamily="34" charset="0"/>
                <a:cs typeface="Arial" pitchFamily="34" charset="0"/>
              </a:rPr>
              <a:t>				Du 7 au 11 Avril 2008</a:t>
            </a:r>
          </a:p>
          <a:p>
            <a:pPr algn="just">
              <a:buNone/>
              <a:defRPr/>
            </a:pPr>
            <a:r>
              <a:rPr lang="fr-FR" sz="2900" b="1" i="1" dirty="0" smtClean="0">
                <a:latin typeface="Arial Rounded MT Bold" pitchFamily="34" charset="0"/>
                <a:ea typeface="Batang" pitchFamily="18" charset="-127"/>
                <a:cs typeface="Arial" pitchFamily="34" charset="0"/>
              </a:rPr>
              <a:t> 		 		</a:t>
            </a:r>
            <a:r>
              <a:rPr lang="fr-FR" sz="2900" b="1" i="1" dirty="0" smtClean="0">
                <a:latin typeface="Arial Rounded MT Bold" pitchFamily="34" charset="0"/>
                <a:cs typeface="Arial" pitchFamily="34" charset="0"/>
              </a:rPr>
              <a:t>Et du 19 Mai au 27 Juin 2008</a:t>
            </a:r>
            <a:endParaRPr lang="fr-FR" sz="2900" b="1" i="1" dirty="0" smtClean="0">
              <a:latin typeface="Arial Rounded MT Bold" pitchFamily="34" charset="0"/>
            </a:endParaRPr>
          </a:p>
          <a:p>
            <a:pPr>
              <a:buNone/>
            </a:pPr>
            <a:endParaRPr lang="fr-FR" sz="2900" b="1" i="1" dirty="0" smtClean="0">
              <a:latin typeface="Arial Rounded MT Bold" pitchFamily="34" charset="0"/>
            </a:endParaRPr>
          </a:p>
          <a:p>
            <a:r>
              <a:rPr lang="fr-FR" sz="2900" b="1" i="1" dirty="0" smtClean="0">
                <a:latin typeface="Arial Rounded MT Bold" pitchFamily="34" charset="0"/>
              </a:rPr>
              <a:t>Ces stages effectués à la Société de Transmissions Automatiques de Ruitz, dans le service Maintenance au secteur assemblage boite.</a:t>
            </a:r>
          </a:p>
          <a:p>
            <a:pPr algn="just">
              <a:buNone/>
              <a:defRPr/>
            </a:pPr>
            <a:r>
              <a:rPr lang="fr-FR" sz="2900" b="1" i="1" dirty="0" smtClean="0">
                <a:latin typeface="Arial Rounded MT Bold" pitchFamily="34" charset="0"/>
                <a:cs typeface="Arial" pitchFamily="34" charset="0"/>
              </a:rPr>
              <a:t>		</a:t>
            </a:r>
            <a:endParaRPr lang="fr-FR" sz="2900" b="1" i="1" dirty="0" smtClean="0">
              <a:latin typeface="Arial Rounded MT Bold" pitchFamily="34" charset="0"/>
            </a:endParaRPr>
          </a:p>
          <a:p>
            <a:r>
              <a:rPr lang="fr-FR" sz="2900" b="1" i="1" dirty="0" smtClean="0">
                <a:latin typeface="Arial Rounded MT Bold" pitchFamily="34" charset="0"/>
              </a:rPr>
              <a:t>   </a:t>
            </a:r>
            <a:r>
              <a:rPr lang="fr-FR" sz="2900" b="1" i="1" dirty="0" smtClean="0">
                <a:latin typeface="Arial Rounded MT Bold" pitchFamily="34" charset="0"/>
                <a:cs typeface="Arial" pitchFamily="34" charset="0"/>
              </a:rPr>
              <a:t>Mes objectifs : </a:t>
            </a:r>
            <a:r>
              <a:rPr lang="fr-FR" sz="2900" b="1" i="1" dirty="0" smtClean="0">
                <a:latin typeface="Arial Rounded MT Bold" pitchFamily="34" charset="0"/>
                <a:cs typeface="Arial" pitchFamily="34" charset="0"/>
                <a:sym typeface="Webdings"/>
              </a:rPr>
              <a:t> </a:t>
            </a:r>
            <a:r>
              <a:rPr lang="fr-FR" sz="2900" b="1" i="1" dirty="0" smtClean="0">
                <a:latin typeface="Arial Rounded MT Bold" pitchFamily="34" charset="0"/>
                <a:cs typeface="Arial" pitchFamily="34" charset="0"/>
              </a:rPr>
              <a:t>Présentation de l’entreprise</a:t>
            </a:r>
          </a:p>
          <a:p>
            <a:pPr>
              <a:buNone/>
              <a:defRPr/>
            </a:pPr>
            <a:r>
              <a:rPr lang="fr-FR" sz="2900" b="1" i="1" dirty="0" smtClean="0">
                <a:latin typeface="Arial Rounded MT Bold" pitchFamily="34" charset="0"/>
                <a:ea typeface="Batang" pitchFamily="18" charset="-127"/>
                <a:cs typeface="Arial" pitchFamily="34" charset="0"/>
              </a:rPr>
              <a:t>                                      </a:t>
            </a:r>
            <a:r>
              <a:rPr lang="fr-FR" sz="2900" b="1" i="1" dirty="0" smtClean="0">
                <a:latin typeface="Arial Rounded MT Bold" pitchFamily="34" charset="0"/>
                <a:cs typeface="Arial" pitchFamily="34" charset="0"/>
              </a:rPr>
              <a:t>Etude technique</a:t>
            </a:r>
            <a:endParaRPr lang="fr-FR" sz="2900" b="1" i="1" dirty="0" smtClean="0">
              <a:latin typeface="Arial Rounded MT Bold" pitchFamily="34" charset="0"/>
            </a:endParaRPr>
          </a:p>
          <a:p>
            <a:pPr>
              <a:buNone/>
              <a:defRPr/>
            </a:pPr>
            <a:endParaRPr lang="fr-FR" sz="2900" b="1" i="1" dirty="0" smtClean="0">
              <a:latin typeface="Arial Rounded MT Bold" pitchFamily="34" charset="0"/>
              <a:ea typeface="Batang" pitchFamily="18" charset="-127"/>
              <a:cs typeface="Arial" pitchFamily="34" charset="0"/>
            </a:endParaRPr>
          </a:p>
          <a:p>
            <a:pPr>
              <a:buNone/>
            </a:pPr>
            <a:endParaRPr lang="fr-FR" sz="2900" b="1" i="1" dirty="0" smtClean="0">
              <a:latin typeface="Arial Rounded MT Bold" pitchFamily="34" charset="0"/>
            </a:endParaRPr>
          </a:p>
          <a:p>
            <a:pPr>
              <a:buNone/>
            </a:pPr>
            <a:endParaRPr lang="fr-FR" sz="2900" dirty="0" smtClean="0">
              <a:latin typeface="Arial Rounded MT Bold" pitchFamily="34" charset="0"/>
            </a:endParaRPr>
          </a:p>
          <a:p>
            <a:endParaRPr lang="fr-FR" sz="2900" dirty="0" smtClean="0">
              <a:latin typeface="Arial Rounded MT Bold" pitchFamily="34" charset="0"/>
            </a:endParaRPr>
          </a:p>
          <a:p>
            <a:pPr>
              <a:buNone/>
            </a:pPr>
            <a:endParaRPr lang="fr-FR" sz="2900" dirty="0" smtClean="0">
              <a:latin typeface="Arial Rounded MT Bold" pitchFamily="34" charset="0"/>
            </a:endParaRPr>
          </a:p>
          <a:p>
            <a:pPr>
              <a:buNone/>
            </a:pPr>
            <a:endParaRPr lang="fr-FR" sz="2900" dirty="0" smtClean="0">
              <a:latin typeface="Arial Rounded MT Bold" pitchFamily="34" charset="0"/>
            </a:endParaRPr>
          </a:p>
        </p:txBody>
      </p:sp>
      <p:sp>
        <p:nvSpPr>
          <p:cNvPr id="4" name="Chevron 3"/>
          <p:cNvSpPr/>
          <p:nvPr/>
        </p:nvSpPr>
        <p:spPr>
          <a:xfrm>
            <a:off x="3000364" y="3500438"/>
            <a:ext cx="198880" cy="127442"/>
          </a:xfrm>
          <a:prstGeom prst="chevron">
            <a:avLst/>
          </a:prstGeom>
          <a:solidFill>
            <a:schemeClr val="accent2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000364" y="3786190"/>
            <a:ext cx="198880" cy="127442"/>
          </a:xfrm>
          <a:prstGeom prst="chevron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Tête de sertissage</a:t>
            </a:r>
            <a:endParaRPr lang="fr-FR" b="1" i="1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026" name="Picture 2" descr="téte sertissage en coup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357430"/>
            <a:ext cx="6086475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928794" y="6215082"/>
            <a:ext cx="47149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zh-TW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PMingLiU"/>
                <a:cs typeface="Times New Roman" pitchFamily="18" charset="0"/>
              </a:rPr>
              <a:t>Bague d'indexation                                     Plaque prise écrou </a:t>
            </a:r>
            <a:endParaRPr kumimoji="0" lang="fr-FR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rot="16200000" flipV="1">
            <a:off x="5179223" y="5822173"/>
            <a:ext cx="500066" cy="2857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2928926" y="5643578"/>
            <a:ext cx="1357322" cy="5715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Défauts principaux </a:t>
            </a:r>
            <a:b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</a:br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répertorié</a:t>
            </a:r>
            <a:endParaRPr lang="fr-FR" b="1" i="1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None/>
            </a:pPr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643182"/>
            <a:ext cx="7473544" cy="221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/>
          </a:bodyPr>
          <a:lstStyle/>
          <a:p>
            <a:pPr algn="ctr"/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Solution envisagée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>
            <a:normAutofit/>
          </a:bodyPr>
          <a:lstStyle/>
          <a:p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Cette solution s’est déroulée en 3 étapes .</a:t>
            </a:r>
          </a:p>
          <a:p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1)   J’ai donc pris tout d’abord  l’initiative de remplacer un distributeur  pneumatique  détérioré qui nous a permis de réduire des défauts.</a:t>
            </a:r>
          </a:p>
          <a:p>
            <a:pPr>
              <a:buNone/>
            </a:pPr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None/>
            </a:pPr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None/>
            </a:pP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Plaque prise écrou</a:t>
            </a:r>
            <a:endParaRPr lang="fr-FR" b="1" i="1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1928802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2)  Remplacer la plaque prise écrou  modifiée par celle d’origine </a:t>
            </a:r>
          </a:p>
          <a:p>
            <a:pPr>
              <a:buNone/>
            </a:pPr>
            <a:endParaRPr lang="fr-FR" dirty="0"/>
          </a:p>
        </p:txBody>
      </p:sp>
      <p:pic>
        <p:nvPicPr>
          <p:cNvPr id="3073" name="Picture 1" descr="Phot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837210" y="1842068"/>
            <a:ext cx="3750509" cy="599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pPr algn="ctr"/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Bague d’indexation</a:t>
            </a:r>
            <a:endParaRPr lang="fr-FR" b="1" i="1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3)   Remplacement de la bague d’indexation. </a:t>
            </a:r>
          </a:p>
          <a:p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fr-FR" dirty="0"/>
          </a:p>
        </p:txBody>
      </p:sp>
      <p:pic>
        <p:nvPicPr>
          <p:cNvPr id="46082" name="Picture 2" descr="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709045" y="1577179"/>
            <a:ext cx="3786214" cy="606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Constat après modifications</a:t>
            </a:r>
            <a:endParaRPr lang="fr-FR" b="1" i="1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Après avoir passé plusieurs boites dans la machine, on a constaté que la grande partie des défauts de sertissage avait disparu , donc un gain de temps de gagné sur  l’ OP150.</a:t>
            </a:r>
          </a:p>
          <a:p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229600" cy="4143404"/>
          </a:xfrm>
        </p:spPr>
        <p:txBody>
          <a:bodyPr>
            <a:normAutofit/>
          </a:bodyPr>
          <a:lstStyle/>
          <a:p>
            <a:pPr algn="ctr"/>
            <a:r>
              <a:rPr lang="fr-FR" sz="10700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Conclusion</a:t>
            </a:r>
            <a:r>
              <a:rPr lang="fr-FR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fr-FR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fr-FR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b="1" i="1" dirty="0" smtClean="0"/>
              <a:t> 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Présentation de mon rapport</a:t>
            </a:r>
            <a:endParaRPr lang="fr-FR" b="1" i="1" dirty="0">
              <a:ln>
                <a:solidFill>
                  <a:schemeClr val="tx2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fr-FR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>
              <a:buNone/>
            </a:pPr>
            <a:r>
              <a:rPr lang="fr-F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Présentation de l’entreprise </a:t>
            </a:r>
          </a:p>
          <a:p>
            <a:pPr algn="ctr">
              <a:buNone/>
            </a:pPr>
            <a:endParaRPr lang="fr-FR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fr-F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Sujet de stage  </a:t>
            </a:r>
            <a:r>
              <a:rPr lang="fr-F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</a:p>
          <a:p>
            <a:pPr algn="ctr">
              <a:buNone/>
            </a:pPr>
            <a:endParaRPr lang="fr-FR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>
              <a:buNone/>
            </a:pPr>
            <a:r>
              <a:rPr lang="fr-F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          Conclusion</a:t>
            </a:r>
          </a:p>
          <a:p>
            <a:endParaRPr lang="fr-FR" dirty="0"/>
          </a:p>
        </p:txBody>
      </p:sp>
      <p:sp>
        <p:nvSpPr>
          <p:cNvPr id="7" name="Chevron 6"/>
          <p:cNvSpPr/>
          <p:nvPr/>
        </p:nvSpPr>
        <p:spPr>
          <a:xfrm>
            <a:off x="1357290" y="2714620"/>
            <a:ext cx="341756" cy="270318"/>
          </a:xfrm>
          <a:prstGeom prst="chevron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571736" y="3857628"/>
            <a:ext cx="341756" cy="270318"/>
          </a:xfrm>
          <a:prstGeom prst="chevron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3500430" y="5072074"/>
            <a:ext cx="341756" cy="270318"/>
          </a:xfrm>
          <a:prstGeom prst="chevron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57298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Présentation de l’entreprise</a:t>
            </a:r>
            <a:endParaRPr lang="fr-FR" b="1" i="1" dirty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Créée en 1970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, la Société de Transmission Automatiques est une </a:t>
            </a:r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filiale de Renault (80%) 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et de </a:t>
            </a:r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Peugeot (20%)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, son activité principale est la fabrication de boîtes de vitesses automatiques.</a:t>
            </a:r>
          </a:p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Différents types de boites se sont succédés </a:t>
            </a:r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jusqu’en 1997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 avec l’apparition de la </a:t>
            </a:r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boîte de vitesses Proactive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.</a:t>
            </a:r>
          </a:p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Depuis les 30 dernières années, près de deux millions de boites ont été produites.</a:t>
            </a:r>
          </a:p>
          <a:p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La S.T.A. est reconnue pour d’autres tâches comme le forgeage à froid et le découpage fin.</a:t>
            </a:r>
          </a:p>
          <a:p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Elle produit 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aussi de la pignonnerie, des satellites, des planétaires et autres éléments de transmissions entrant dans la composition de moteurs ou boîtes de vitesse.</a:t>
            </a:r>
          </a:p>
          <a:p>
            <a:endParaRPr lang="fr-FR" dirty="0">
              <a:latin typeface="Abadi MT Condensed Extra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5600" b="1" i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Rounded MT Bold" pitchFamily="34" charset="0"/>
              </a:rPr>
              <a:t>Fiche d’identité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00239"/>
            <a:ext cx="4043362" cy="4354685"/>
          </a:xfrm>
        </p:spPr>
        <p:txBody>
          <a:bodyPr>
            <a:normAutofit fontScale="40000" lnSpcReduction="20000"/>
          </a:bodyPr>
          <a:lstStyle/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Année de création</a:t>
            </a:r>
            <a:endParaRPr lang="fr-FR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1970</a:t>
            </a:r>
            <a:endParaRPr lang="fr-FR" sz="4000" b="1" i="1" dirty="0" smtClean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None/>
            </a:pPr>
            <a:endParaRPr lang="fr-FR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Effectif en activité</a:t>
            </a: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( au 31/12/07)</a:t>
            </a:r>
            <a:endParaRPr lang="fr-FR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817 personnes</a:t>
            </a:r>
            <a:endParaRPr lang="fr-FR" sz="4000" b="1" i="1" dirty="0" smtClean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None/>
            </a:pPr>
            <a:endParaRPr lang="fr-FR" sz="40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Moyenne d’âge</a:t>
            </a:r>
            <a:endParaRPr lang="fr-FR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 </a:t>
            </a:r>
            <a:r>
              <a:rPr lang="en-US" sz="40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44ans</a:t>
            </a:r>
            <a:endParaRPr lang="fr-FR" sz="4000" b="1" i="1" dirty="0" smtClean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None/>
            </a:pPr>
            <a:endParaRPr lang="en-US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None/>
            </a:pPr>
            <a:endParaRPr lang="en-US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Chiffre d’affaires </a:t>
            </a:r>
            <a:endParaRPr lang="fr-FR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176 M€</a:t>
            </a:r>
            <a:endParaRPr lang="fr-FR" sz="4000" b="1" i="1" dirty="0" smtClean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en-US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Production journalière</a:t>
            </a:r>
            <a:endParaRPr lang="fr-FR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Organes </a:t>
            </a:r>
            <a:endParaRPr lang="fr-FR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1499</a:t>
            </a:r>
            <a:endParaRPr lang="fr-FR" sz="4000" i="1" dirty="0" smtClean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en-US" sz="4000" b="1" i="1" dirty="0" smtClean="0">
              <a:latin typeface="Arial Rounded MT Bold" pitchFamily="34" charset="0"/>
            </a:endParaRPr>
          </a:p>
          <a:p>
            <a:endParaRPr lang="en-US" sz="4000" b="1" dirty="0" smtClean="0">
              <a:latin typeface="Abadi MT Condensed Extra Bold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4876" y="1785926"/>
            <a:ext cx="4038600" cy="443484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fr-FR" sz="40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Production journalière</a:t>
            </a:r>
            <a:endParaRPr lang="fr-FR" sz="4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BVA sur 2 postes</a:t>
            </a:r>
          </a:p>
          <a:p>
            <a:r>
              <a:rPr lang="en-US" sz="40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440</a:t>
            </a:r>
          </a:p>
          <a:p>
            <a:endParaRPr lang="fr-FR" sz="4000" b="1" i="1" dirty="0" smtClean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Superficies terrain</a:t>
            </a:r>
            <a:endParaRPr lang="fr-FR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49 hectares</a:t>
            </a:r>
          </a:p>
          <a:p>
            <a:pPr>
              <a:buNone/>
            </a:pPr>
            <a:endParaRPr lang="en-US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None/>
            </a:pPr>
            <a:endParaRPr lang="en-US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Superficie bâtiment </a:t>
            </a:r>
            <a:endParaRPr lang="fr-FR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10 hectares</a:t>
            </a:r>
            <a:endParaRPr lang="fr-FR" sz="4000" b="1" i="1" dirty="0" smtClean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en-US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Secteur d’activité</a:t>
            </a:r>
            <a:endParaRPr lang="fr-FR" sz="4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Privé</a:t>
            </a:r>
            <a:endParaRPr lang="fr-FR" sz="4000" b="1" i="1" dirty="0" smtClean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en-US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Domaine d’activité</a:t>
            </a:r>
            <a:endParaRPr lang="fr-FR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n-US" sz="4000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Entreprise industrielle</a:t>
            </a:r>
            <a:endParaRPr lang="fr-FR" sz="4000" b="1" i="1" dirty="0" smtClean="0">
              <a:ln>
                <a:solidFill>
                  <a:schemeClr val="tx2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fr-FR" sz="4000" i="1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fr-FR" sz="4000" i="1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i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Rounded MT Bold" pitchFamily="34" charset="0"/>
              </a:rPr>
              <a:t>Situation géographique</a:t>
            </a:r>
            <a:endParaRPr lang="fr-FR" b="1" i="1" dirty="0">
              <a:ln w="18000">
                <a:solidFill>
                  <a:schemeClr val="tx2"/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7" name="Image 6" descr="C:\Documents and Settings\jérémy\Mes documents\raport de stage\rapport\Logo STA Couleur petit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285992"/>
            <a:ext cx="1571636" cy="12255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12700" stA="28000" endPos="28000" dist="5000" dir="5400000" sy="-100000" algn="bl" rotWithShape="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9" name="Picture 3" descr="photo aerien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995890"/>
            <a:ext cx="3500462" cy="24335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Lef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0" name="Espace réservé du contenu 9"/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85720" y="2214554"/>
            <a:ext cx="4143404" cy="41100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isometricOffAxis1Right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/>
          <a:lstStyle/>
          <a:p>
            <a:pPr algn="ctr"/>
            <a:r>
              <a:rPr lang="fr-FR" b="1" i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Rounded MT Bold" pitchFamily="34" charset="0"/>
              </a:rPr>
              <a:t>Historique</a:t>
            </a:r>
            <a:endParaRPr lang="fr-FR" b="1" i="1" dirty="0">
              <a:ln w="18000">
                <a:solidFill>
                  <a:schemeClr val="tx2"/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357429"/>
            <a:ext cx="4038600" cy="3997495"/>
          </a:xfrm>
        </p:spPr>
        <p:txBody>
          <a:bodyPr>
            <a:normAutofit fontScale="70000" lnSpcReduction="20000"/>
          </a:bodyPr>
          <a:lstStyle/>
          <a:p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1970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 : Création de la Société de Transmission Automatiques, filiale commune de Renault (80%) et Peugeot (20%) au capital de 6,1 millions d’euros.</a:t>
            </a:r>
          </a:p>
          <a:p>
            <a:pPr>
              <a:buNone/>
            </a:pPr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None/>
            </a:pPr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1971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 : Fabrication des premières Boîtes de Vitesses Automatiques à 3 rapports équipant la Renault 16.</a:t>
            </a:r>
          </a:p>
          <a:p>
            <a:endParaRPr lang="fr-FR" dirty="0">
              <a:latin typeface="Arial Rounded MT Bold" pitchFamily="34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357429"/>
            <a:ext cx="4038600" cy="3997495"/>
          </a:xfrm>
        </p:spPr>
        <p:txBody>
          <a:bodyPr>
            <a:normAutofit fontScale="70000" lnSpcReduction="20000"/>
          </a:bodyPr>
          <a:lstStyle/>
          <a:p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1997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 : Démarrage d’une nouvelle famille de BVA 4 rapports dite Proactive, développée en partenariat entre Renault et PSA. (DP0, 210 Nm)</a:t>
            </a:r>
          </a:p>
          <a:p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>
              <a:buNone/>
            </a:pPr>
            <a:endParaRPr lang="fr-FR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fr-FR" b="1" i="1" dirty="0" smtClean="0">
                <a:ln>
                  <a:solidFill>
                    <a:schemeClr val="tx2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2000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 : La boîte Proactive équipe les modèles Renault Kangoo, Clio, Mégane, Scénic, Laguna et Espace. Démarrage de la pignonnerie pour le nouveau moteur Diesel Renault 2,2L dCi.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058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i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Rounded MT Bold" pitchFamily="34" charset="0"/>
              </a:rPr>
              <a:t>La STA produit </a:t>
            </a:r>
            <a:r>
              <a:rPr lang="fr-FR" b="1" i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Rounded MT Bold" pitchFamily="34" charset="0"/>
              </a:rPr>
              <a:t/>
            </a:r>
            <a:br>
              <a:rPr lang="fr-FR" b="1" i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Rounded MT Bold" pitchFamily="34" charset="0"/>
              </a:rPr>
            </a:br>
            <a:endParaRPr lang="fr-FR" b="1" i="1" dirty="0">
              <a:ln w="18000">
                <a:solidFill>
                  <a:schemeClr val="tx2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Rounded MT Bold" pitchFamily="34" charset="0"/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928662" y="1428735"/>
            <a:ext cx="4866035" cy="2143811"/>
            <a:chOff x="2610" y="12076"/>
            <a:chExt cx="7182" cy="3374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2610" y="12076"/>
              <a:ext cx="2635" cy="3374"/>
              <a:chOff x="1957" y="11992"/>
              <a:chExt cx="2635" cy="3374"/>
            </a:xfrm>
          </p:grpSpPr>
          <p:sp>
            <p:nvSpPr>
              <p:cNvPr id="1028" name="Text Box 4"/>
              <p:cNvSpPr txBox="1">
                <a:spLocks noChangeArrowheads="1"/>
              </p:cNvSpPr>
              <p:nvPr/>
            </p:nvSpPr>
            <p:spPr bwMode="auto">
              <a:xfrm>
                <a:off x="2565" y="14915"/>
                <a:ext cx="2027" cy="45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Rounded MT Bold" pitchFamily="34" charset="0"/>
                  </a:rPr>
                  <a:t>Le mécanisme</a:t>
                </a:r>
                <a:endParaRPr kumimoji="0" lang="fr-FR" sz="18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itchFamily="34" charset="0"/>
                </a:endParaRPr>
              </a:p>
            </p:txBody>
          </p:sp>
          <p:pic>
            <p:nvPicPr>
              <p:cNvPr id="1029" name="Picture 5" descr="I_Pi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957" y="11992"/>
                <a:ext cx="2308" cy="26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30" name="Group 6"/>
            <p:cNvGrpSpPr>
              <a:grpSpLocks/>
            </p:cNvGrpSpPr>
            <p:nvPr/>
          </p:nvGrpSpPr>
          <p:grpSpPr bwMode="auto">
            <a:xfrm>
              <a:off x="6376" y="12638"/>
              <a:ext cx="3416" cy="2791"/>
              <a:chOff x="4366" y="12638"/>
              <a:chExt cx="3416" cy="2791"/>
            </a:xfrm>
          </p:grpSpPr>
          <p:pic>
            <p:nvPicPr>
              <p:cNvPr id="1031" name="Picture 7" descr="I_DH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366" y="12638"/>
                <a:ext cx="3416" cy="16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2" name="Text Box 8"/>
              <p:cNvSpPr txBox="1">
                <a:spLocks noChangeArrowheads="1"/>
              </p:cNvSpPr>
              <p:nvPr/>
            </p:nvSpPr>
            <p:spPr bwMode="auto">
              <a:xfrm>
                <a:off x="4651" y="14751"/>
                <a:ext cx="2995" cy="67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Rounded MT Bold" pitchFamily="34" charset="0"/>
                  </a:rPr>
                  <a:t>Le distributeur hydraulique</a:t>
                </a:r>
                <a:endParaRPr kumimoji="0" lang="fr-FR" sz="18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itchFamily="34" charset="0"/>
                </a:endParaRPr>
              </a:p>
            </p:txBody>
          </p:sp>
        </p:grpSp>
      </p:grpSp>
      <p:sp>
        <p:nvSpPr>
          <p:cNvPr id="12" name="ZoneTexte 11"/>
          <p:cNvSpPr txBox="1"/>
          <p:nvPr/>
        </p:nvSpPr>
        <p:spPr>
          <a:xfrm>
            <a:off x="2652698" y="5010160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2000469" y="1571588"/>
            <a:ext cx="6401245" cy="5051557"/>
            <a:chOff x="155" y="-1419"/>
            <a:chExt cx="10858" cy="7954"/>
          </a:xfrm>
        </p:grpSpPr>
        <p:grpSp>
          <p:nvGrpSpPr>
            <p:cNvPr id="1034" name="Group 10"/>
            <p:cNvGrpSpPr>
              <a:grpSpLocks/>
            </p:cNvGrpSpPr>
            <p:nvPr/>
          </p:nvGrpSpPr>
          <p:grpSpPr bwMode="auto">
            <a:xfrm>
              <a:off x="6213" y="2293"/>
              <a:ext cx="2457" cy="4242"/>
              <a:chOff x="-1058" y="12499"/>
              <a:chExt cx="2457" cy="4242"/>
            </a:xfrm>
          </p:grpSpPr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>
                <a:off x="-815" y="15424"/>
                <a:ext cx="2214" cy="131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Rounded MT Bold" pitchFamily="34" charset="0"/>
                  </a:rPr>
                  <a:t>Le convertisseur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pic>
            <p:nvPicPr>
              <p:cNvPr id="1036" name="Picture 12" descr="convertisseur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-1058" y="12499"/>
                <a:ext cx="2394" cy="2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37" name="Group 13"/>
            <p:cNvGrpSpPr>
              <a:grpSpLocks/>
            </p:cNvGrpSpPr>
            <p:nvPr/>
          </p:nvGrpSpPr>
          <p:grpSpPr bwMode="auto">
            <a:xfrm>
              <a:off x="8395" y="-1419"/>
              <a:ext cx="2618" cy="3232"/>
              <a:chOff x="9703" y="-1761"/>
              <a:chExt cx="2618" cy="3232"/>
            </a:xfrm>
          </p:grpSpPr>
          <p:pic>
            <p:nvPicPr>
              <p:cNvPr id="1038" name="Picture 14" descr="pompe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9703" y="-1761"/>
                <a:ext cx="2618" cy="2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9" name="Text Box 15"/>
              <p:cNvSpPr txBox="1">
                <a:spLocks noChangeArrowheads="1"/>
              </p:cNvSpPr>
              <p:nvPr/>
            </p:nvSpPr>
            <p:spPr bwMode="auto">
              <a:xfrm>
                <a:off x="10430" y="1051"/>
                <a:ext cx="1822" cy="42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Rounded MT Bold" pitchFamily="34" charset="0"/>
                  </a:rPr>
                  <a:t>La pompe</a:t>
                </a:r>
                <a:endParaRPr kumimoji="0" lang="fr-FR" sz="18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itchFamily="34" charset="0"/>
                </a:endParaRPr>
              </a:p>
            </p:txBody>
          </p:sp>
        </p:grpSp>
        <p:grpSp>
          <p:nvGrpSpPr>
            <p:cNvPr id="1040" name="Group 16"/>
            <p:cNvGrpSpPr>
              <a:grpSpLocks/>
            </p:cNvGrpSpPr>
            <p:nvPr/>
          </p:nvGrpSpPr>
          <p:grpSpPr bwMode="auto">
            <a:xfrm>
              <a:off x="155" y="2405"/>
              <a:ext cx="3888" cy="3112"/>
              <a:chOff x="2227" y="1611"/>
              <a:chExt cx="3888" cy="3112"/>
            </a:xfrm>
          </p:grpSpPr>
          <p:pic>
            <p:nvPicPr>
              <p:cNvPr id="1041" name="Picture 17" descr="pack%20train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075" y="1611"/>
                <a:ext cx="2394" cy="2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42" name="Text Box 18"/>
              <p:cNvSpPr txBox="1">
                <a:spLocks noChangeArrowheads="1"/>
              </p:cNvSpPr>
              <p:nvPr/>
            </p:nvSpPr>
            <p:spPr bwMode="auto">
              <a:xfrm>
                <a:off x="2227" y="4311"/>
                <a:ext cx="3888" cy="4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1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Rounded MT Bold" pitchFamily="34" charset="0"/>
                  </a:rPr>
                  <a:t>Une partie de la pignonnerie</a:t>
                </a:r>
                <a:endParaRPr kumimoji="0" lang="fr-FR" sz="18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Rounded MT Bold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fr-FR" sz="5400" b="1" i="1" dirty="0" smtClean="0">
                <a:ln w="18000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Rounded MT Bold" pitchFamily="34" charset="0"/>
              </a:rPr>
              <a:t>Les clients principaux</a:t>
            </a:r>
            <a: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fr-FR" sz="5400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95798"/>
          </a:xfrm>
        </p:spPr>
        <p:txBody>
          <a:bodyPr/>
          <a:lstStyle/>
          <a:p>
            <a:pPr>
              <a:buNone/>
            </a:pPr>
            <a:r>
              <a:rPr lang="fr-F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</a:p>
          <a:p>
            <a:pPr>
              <a:buNone/>
            </a:pPr>
            <a:r>
              <a:rPr lang="fr-F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                                                                </a:t>
            </a:r>
          </a:p>
          <a:p>
            <a:pPr>
              <a:buNone/>
            </a:pP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786182" y="3142358"/>
            <a:ext cx="3500462" cy="585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NISSAN</a:t>
            </a:r>
            <a:endParaRPr lang="fr-FR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Arial" pitchFamily="34" charset="0"/>
            </a:endParaRPr>
          </a:p>
        </p:txBody>
      </p:sp>
      <p:pic>
        <p:nvPicPr>
          <p:cNvPr id="11" name="Picture 2" descr="C:\Documents and Settings\jérémy\Bureau\rapport definitiv\Renault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927346"/>
            <a:ext cx="1514240" cy="12194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Picture 3" descr="C:\Documents and Settings\jérémy\Bureau\rapport definitiv\untitled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3712846"/>
            <a:ext cx="1496286" cy="1255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Rectangle 12"/>
          <p:cNvSpPr/>
          <p:nvPr/>
        </p:nvSpPr>
        <p:spPr>
          <a:xfrm>
            <a:off x="714348" y="4285366"/>
            <a:ext cx="2164182" cy="585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Arial" pitchFamily="34" charset="0"/>
              </a:rPr>
              <a:t>RENAULT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20482" name="Picture 2" descr="http://www.adgoog.com/blog/photo/32597a-psa_mulhouse_arret_de_3_a_5_semain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3070180"/>
            <a:ext cx="1431486" cy="10732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7" name="ZoneTexte 16"/>
          <p:cNvSpPr txBox="1"/>
          <p:nvPr/>
        </p:nvSpPr>
        <p:spPr>
          <a:xfrm>
            <a:off x="7143768" y="2285992"/>
            <a:ext cx="10278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PSA</a:t>
            </a:r>
            <a:endParaRPr lang="fr-FR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1199</TotalTime>
  <Words>516</Words>
  <Application>Microsoft Office PowerPoint</Application>
  <PresentationFormat>Affichage à l'écran (4:3)</PresentationFormat>
  <Paragraphs>198</Paragraphs>
  <Slides>26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Débit</vt:lpstr>
      <vt:lpstr>BTS Mécanique et Automatismes Industriels</vt:lpstr>
      <vt:lpstr>Introduction</vt:lpstr>
      <vt:lpstr>Présentation de mon rapport</vt:lpstr>
      <vt:lpstr>Présentation de l’entreprise</vt:lpstr>
      <vt:lpstr>Fiche d’identité </vt:lpstr>
      <vt:lpstr>Situation géographique</vt:lpstr>
      <vt:lpstr>Historique</vt:lpstr>
      <vt:lpstr>La STA produit  </vt:lpstr>
      <vt:lpstr>Les clients principaux </vt:lpstr>
      <vt:lpstr>Le chiffre d’affaire </vt:lpstr>
      <vt:lpstr>     Le produit phare </vt:lpstr>
      <vt:lpstr>Composition de la boîte Proactive </vt:lpstr>
      <vt:lpstr>Sujet de stage</vt:lpstr>
      <vt:lpstr>Le service</vt:lpstr>
      <vt:lpstr>Antenne maintenance processus A</vt:lpstr>
      <vt:lpstr>Sujet de stage</vt:lpstr>
      <vt:lpstr>Mode de fonctionnement</vt:lpstr>
      <vt:lpstr>  </vt:lpstr>
      <vt:lpstr>Défauts de production</vt:lpstr>
      <vt:lpstr>Tête de sertissage</vt:lpstr>
      <vt:lpstr>Défauts principaux  répertorié</vt:lpstr>
      <vt:lpstr>Solution envisagée</vt:lpstr>
      <vt:lpstr>Plaque prise écrou</vt:lpstr>
      <vt:lpstr>Bague d’indexation</vt:lpstr>
      <vt:lpstr>Constat après modifications</vt:lpstr>
      <vt:lpstr>Conclusion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BTS Mécanique et Automatismes Industriels</dc:title>
  <dc:creator>Maxime</dc:creator>
  <cp:lastModifiedBy>Maxime</cp:lastModifiedBy>
  <cp:revision>123</cp:revision>
  <dcterms:created xsi:type="dcterms:W3CDTF">2009-01-13T18:21:59Z</dcterms:created>
  <dcterms:modified xsi:type="dcterms:W3CDTF">2009-03-11T11:19:15Z</dcterms:modified>
</cp:coreProperties>
</file>