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2" r:id="rId7"/>
    <p:sldId id="293" r:id="rId8"/>
    <p:sldId id="264" r:id="rId9"/>
    <p:sldId id="279" r:id="rId10"/>
    <p:sldId id="280" r:id="rId11"/>
    <p:sldId id="281" r:id="rId12"/>
    <p:sldId id="282" r:id="rId13"/>
    <p:sldId id="300" r:id="rId14"/>
    <p:sldId id="267" r:id="rId15"/>
    <p:sldId id="265" r:id="rId16"/>
    <p:sldId id="297" r:id="rId17"/>
    <p:sldId id="296" r:id="rId18"/>
    <p:sldId id="298" r:id="rId19"/>
    <p:sldId id="299" r:id="rId20"/>
    <p:sldId id="268" r:id="rId21"/>
    <p:sldId id="269" r:id="rId22"/>
    <p:sldId id="272" r:id="rId23"/>
    <p:sldId id="271" r:id="rId24"/>
    <p:sldId id="294" r:id="rId25"/>
    <p:sldId id="270" r:id="rId26"/>
    <p:sldId id="273" r:id="rId27"/>
    <p:sldId id="274" r:id="rId28"/>
    <p:sldId id="275" r:id="rId29"/>
    <p:sldId id="277" r:id="rId30"/>
    <p:sldId id="283" r:id="rId31"/>
    <p:sldId id="284" r:id="rId32"/>
    <p:sldId id="301" r:id="rId33"/>
    <p:sldId id="285" r:id="rId34"/>
    <p:sldId id="286" r:id="rId35"/>
    <p:sldId id="287" r:id="rId36"/>
    <p:sldId id="295" r:id="rId37"/>
    <p:sldId id="290" r:id="rId38"/>
    <p:sldId id="302" r:id="rId39"/>
    <p:sldId id="289" r:id="rId40"/>
    <p:sldId id="292" r:id="rId4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02" autoAdjust="0"/>
    <p:restoredTop sz="94757" autoAdjust="0"/>
  </p:normalViewPr>
  <p:slideViewPr>
    <p:cSldViewPr>
      <p:cViewPr>
        <p:scale>
          <a:sx n="100" d="100"/>
          <a:sy n="100" d="100"/>
        </p:scale>
        <p:origin x="-22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J:\Stage\Conduite%20de%20ligne\Classeur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u="sng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pPr>
            <a:r>
              <a:rPr lang="fr-FR" u="sng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Répartition</a:t>
            </a:r>
            <a:r>
              <a:rPr lang="fr-FR" u="sng" baseline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la production (2007)</a:t>
            </a:r>
            <a:endParaRPr lang="fr-FR" u="sng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13487307593044368"/>
          <c:y val="7.2072072072072134E-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4583339420234845"/>
          <c:y val="0.26352982904164085"/>
          <c:w val="0.81388888888888999"/>
          <c:h val="0.67897999277036614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0.58371535635262262"/>
                  <c:y val="-6.9361262986949238E-2"/>
                </c:manualLayout>
              </c:layout>
              <c:tx>
                <c:rich>
                  <a:bodyPr/>
                  <a:lstStyle/>
                  <a:p>
                    <a:r>
                      <a:rPr lang="en-US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itchFamily="34" charset="0"/>
                      </a:rPr>
                      <a:t>Satellites</a:t>
                    </a:r>
                    <a:r>
                      <a:rPr lang="en-US" sz="1100" baseline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itchFamily="34" charset="0"/>
                      </a:rPr>
                      <a:t> différentiel</a:t>
                    </a:r>
                    <a:r>
                      <a:rPr lang="en-US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itchFamily="34" charset="0"/>
                      </a:rPr>
                      <a:t>
92%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-0.20834363237062931"/>
                  <c:y val="0.30334449211812592"/>
                </c:manualLayout>
              </c:layout>
              <c:tx>
                <c:rich>
                  <a:bodyPr/>
                  <a:lstStyle/>
                  <a:p>
                    <a:r>
                      <a:rPr lang="en-US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itchFamily="34" charset="0"/>
                      </a:rPr>
                      <a:t>Echange</a:t>
                    </a:r>
                    <a:r>
                      <a:rPr lang="en-US" sz="1100" baseline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itchFamily="34" charset="0"/>
                      </a:rPr>
                      <a:t> standard BVA</a:t>
                    </a:r>
                    <a:r>
                      <a:rPr lang="en-US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itchFamily="34" charset="0"/>
                      </a:rPr>
                      <a:t>
3%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-0.26096106736657931"/>
                  <c:y val="-5.0198814968488404E-4"/>
                </c:manualLayout>
              </c:layout>
              <c:tx>
                <c:rich>
                  <a:bodyPr/>
                  <a:lstStyle/>
                  <a:p>
                    <a:r>
                      <a:rPr lang="en-US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itchFamily="34" charset="0"/>
                      </a:rPr>
                      <a:t>Pignons
3%</a:t>
                    </a:r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0.19258005249343865"/>
                  <c:y val="6.2457447310104323E-2"/>
                </c:manualLayout>
              </c:layout>
              <c:tx>
                <c:rich>
                  <a:bodyPr/>
                  <a:lstStyle/>
                  <a:p>
                    <a:r>
                      <a:rPr lang="en-US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itchFamily="34" charset="0"/>
                      </a:rPr>
                      <a:t>Boîtes</a:t>
                    </a:r>
                    <a:r>
                      <a:rPr lang="en-US" sz="1100" baseline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itchFamily="34" charset="0"/>
                      </a:rPr>
                      <a:t> Proactive</a:t>
                    </a:r>
                    <a:r>
                      <a:rPr lang="en-US" sz="11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itchFamily="34" charset="0"/>
                      </a:rPr>
                      <a:t>
2%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11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 Black" pitchFamily="34" charset="0"/>
                  </a:defRPr>
                </a:pPr>
                <a:endParaRPr lang="fr-FR"/>
              </a:p>
            </c:txPr>
            <c:showCatName val="1"/>
            <c:showPercent val="1"/>
            <c:showLeaderLines val="1"/>
          </c:dLbls>
          <c:val>
            <c:numRef>
              <c:f>Feuil1!$A$2:$A$5</c:f>
              <c:numCache>
                <c:formatCode>General</c:formatCode>
                <c:ptCount val="4"/>
                <c:pt idx="0">
                  <c:v>5160000</c:v>
                </c:pt>
                <c:pt idx="1">
                  <c:v>150000</c:v>
                </c:pt>
                <c:pt idx="2">
                  <c:v>200000</c:v>
                </c:pt>
                <c:pt idx="3">
                  <c:v>96000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000" i="1" u="sng">
                <a:solidFill>
                  <a:schemeClr val="tx1"/>
                </a:solidFill>
                <a:latin typeface="Arial Black" pitchFamily="34" charset="0"/>
              </a:defRPr>
            </a:pPr>
            <a:r>
              <a:rPr lang="fr-FR" sz="2000" i="1" u="sng">
                <a:solidFill>
                  <a:schemeClr val="tx1"/>
                </a:solidFill>
                <a:latin typeface="Arial Black" pitchFamily="34" charset="0"/>
              </a:rPr>
              <a:t>Répartition des défauts</a:t>
            </a:r>
          </a:p>
        </c:rich>
      </c:tx>
      <c:layout>
        <c:manualLayout>
          <c:xMode val="edge"/>
          <c:yMode val="edge"/>
          <c:x val="5.7440557363928106E-2"/>
          <c:y val="1.8348623853211021E-2"/>
        </c:manualLayout>
      </c:layout>
      <c:overlay val="1"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Pos val="ctr"/>
            <c:showVal val="1"/>
          </c:dLbls>
          <c:cat>
            <c:strRef>
              <c:f>Feuil2!$E$5:$E$9</c:f>
              <c:strCache>
                <c:ptCount val="5"/>
                <c:pt idx="0">
                  <c:v>Défaut générateur</c:v>
                </c:pt>
                <c:pt idx="1">
                  <c:v>Défaut soudure</c:v>
                </c:pt>
                <c:pt idx="2">
                  <c:v>Défaut AU robot</c:v>
                </c:pt>
                <c:pt idx="3">
                  <c:v>Défaut divers</c:v>
                </c:pt>
                <c:pt idx="4">
                  <c:v>Défaut mise en service</c:v>
                </c:pt>
              </c:strCache>
            </c:strRef>
          </c:cat>
          <c:val>
            <c:numRef>
              <c:f>Feuil2!$F$5:$F$9</c:f>
              <c:numCache>
                <c:formatCode>0%</c:formatCode>
                <c:ptCount val="5"/>
                <c:pt idx="0">
                  <c:v>0.32000000000000045</c:v>
                </c:pt>
                <c:pt idx="1">
                  <c:v>0.11</c:v>
                </c:pt>
                <c:pt idx="2">
                  <c:v>0.25</c:v>
                </c:pt>
                <c:pt idx="3">
                  <c:v>0.25</c:v>
                </c:pt>
                <c:pt idx="4">
                  <c:v>7.0000000000000021E-2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fr-FR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1600"/>
            </a:pPr>
            <a:endParaRPr lang="fr-FR"/>
          </a:p>
        </c:txPr>
      </c:legendEntry>
      <c:legendEntry>
        <c:idx val="4"/>
        <c:txPr>
          <a:bodyPr/>
          <a:lstStyle/>
          <a:p>
            <a:pPr>
              <a:defRPr sz="1600"/>
            </a:pPr>
            <a:endParaRPr lang="fr-FR"/>
          </a:p>
        </c:txPr>
      </c:legendEntry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A7905-4779-4D45-9A4D-8455B1AE92DA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7696F-053E-4972-B292-622ED6126BD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29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30</a:t>
            </a:fld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32</a:t>
            </a:fld>
            <a:endParaRPr 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33</a:t>
            </a:fld>
            <a:endParaRPr lang="fr-F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34</a:t>
            </a:fld>
            <a:endParaRPr lang="fr-F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35</a:t>
            </a:fld>
            <a:endParaRPr lang="fr-F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36</a:t>
            </a:fld>
            <a:endParaRPr lang="fr-F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37</a:t>
            </a:fld>
            <a:endParaRPr lang="fr-F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38</a:t>
            </a:fld>
            <a:endParaRPr lang="fr-F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39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40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7696F-053E-4972-B292-622ED6126BD9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7CDC0D7-35DD-40B3-B47B-BDC7A77EEBBD}" type="datetimeFigureOut">
              <a:rPr lang="fr-FR" smtClean="0"/>
              <a:pPr/>
              <a:t>17/02/2009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FCBE466-AEC5-49DF-9924-C31BAE25A3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intra.renault.fr/sta/STA_intranet_data/Composants/Production/I_Boite_Dess.gif" TargetMode="Externa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intra.renault.fr/sta/STA_intranet_data/Composants/Production/I_Boite_Dess.gif" TargetMode="Externa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intra.renault.fr/sta/STA_intranet_data/Composants/Production/I_Boite_Dess.gif" TargetMode="Externa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intra.renault.fr/sta/STA_intranet_data/Composants/Production/I_Boite_Dess.gif" TargetMode="Externa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intra.renault.fr/sta/STA_intranet_data/Composants/Production/I_Boite_Dess.gif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1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1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1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18.jpeg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u="sng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Eras Demi ITC" pitchFamily="34" charset="0"/>
                <a:cs typeface="Arial" pitchFamily="34" charset="0"/>
              </a:rPr>
              <a:t>BTS Mécanique et Automatismes Industriels</a:t>
            </a:r>
            <a:endParaRPr lang="fr-FR" u="sng" dirty="0">
              <a:ln>
                <a:solidFill>
                  <a:schemeClr val="tx1"/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Eras Demi ITC" pitchFamily="34" charset="0"/>
              <a:cs typeface="Arial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428660" y="4000504"/>
            <a:ext cx="9715536" cy="1199704"/>
          </a:xfrm>
        </p:spPr>
        <p:txBody>
          <a:bodyPr>
            <a:noAutofit/>
          </a:bodyPr>
          <a:lstStyle/>
          <a:p>
            <a:pPr algn="ctr"/>
            <a:r>
              <a:rPr lang="fr-FR" sz="3600" b="1" i="1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Gisha" pitchFamily="34" charset="-79"/>
                <a:cs typeface="Gisha" pitchFamily="34" charset="-79"/>
              </a:rPr>
              <a:t>Soutenance</a:t>
            </a:r>
            <a:r>
              <a:rPr lang="fr-FR" sz="4000" b="1" i="1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Gisha" pitchFamily="34" charset="-79"/>
                <a:cs typeface="Gisha" pitchFamily="34" charset="-79"/>
              </a:rPr>
              <a:t> de rapport de stage</a:t>
            </a:r>
            <a:endParaRPr lang="fr-FR" sz="4000" b="1" i="1" dirty="0">
              <a:ln>
                <a:solidFill>
                  <a:schemeClr val="tx1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Gisha" pitchFamily="34" charset="-79"/>
              <a:cs typeface="Gisha" pitchFamily="34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85728"/>
            <a:ext cx="4143404" cy="9286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Paquot</a:t>
            </a:r>
            <a:r>
              <a:rPr lang="fr-FR" sz="3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Nicolas</a:t>
            </a:r>
            <a:endParaRPr lang="fr-F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28662" y="1000108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Arial" pitchFamily="34" charset="0"/>
                <a:cs typeface="Arial" pitchFamily="34" charset="0"/>
              </a:rPr>
              <a:t>TS M.A.I</a:t>
            </a:r>
            <a:endParaRPr lang="fr-FR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85728"/>
            <a:ext cx="1977114" cy="1582739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6286512" y="5929330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Lycée Carnot</a:t>
            </a:r>
          </a:p>
          <a:p>
            <a:r>
              <a:rPr lang="fr-FR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Bruay-la-Buissière</a:t>
            </a:r>
            <a:endParaRPr lang="fr-FR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14282" y="6215082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Session 2009</a:t>
            </a:r>
            <a:endParaRPr lang="fr-FR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pic>
        <p:nvPicPr>
          <p:cNvPr id="5" name="Image 4"/>
          <p:cNvPicPr/>
          <p:nvPr/>
        </p:nvPicPr>
        <p:blipFill>
          <a:blip r:embed="rId4"/>
          <a:srcRect l="33766" r="36364" b="65625"/>
          <a:stretch>
            <a:fillRect/>
          </a:stretch>
        </p:blipFill>
        <p:spPr bwMode="auto">
          <a:xfrm rot="5400000">
            <a:off x="3893339" y="3107529"/>
            <a:ext cx="2000264" cy="3643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ZoneTexte 6"/>
          <p:cNvSpPr txBox="1"/>
          <p:nvPr/>
        </p:nvSpPr>
        <p:spPr>
          <a:xfrm>
            <a:off x="1071538" y="857232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Les produits fabriqués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  <p:pic>
        <p:nvPicPr>
          <p:cNvPr id="14" name="Image 13"/>
          <p:cNvPicPr/>
          <p:nvPr/>
        </p:nvPicPr>
        <p:blipFill>
          <a:blip r:embed="rId4"/>
          <a:srcRect l="66234" t="2343" r="9091" b="60938"/>
          <a:stretch>
            <a:fillRect/>
          </a:stretch>
        </p:blipFill>
        <p:spPr bwMode="auto">
          <a:xfrm rot="5400000">
            <a:off x="785786" y="1500174"/>
            <a:ext cx="1643074" cy="2643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pic>
        <p:nvPicPr>
          <p:cNvPr id="4" name="Image 3"/>
          <p:cNvPicPr/>
          <p:nvPr/>
        </p:nvPicPr>
        <p:blipFill>
          <a:blip r:embed="rId4"/>
          <a:srcRect l="33766" r="36364" b="65625"/>
          <a:stretch>
            <a:fillRect/>
          </a:stretch>
        </p:blipFill>
        <p:spPr bwMode="auto">
          <a:xfrm rot="5400000">
            <a:off x="6679421" y="1464455"/>
            <a:ext cx="1643074" cy="27146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Image 8"/>
          <p:cNvPicPr/>
          <p:nvPr/>
        </p:nvPicPr>
        <p:blipFill>
          <a:blip r:embed="rId4"/>
          <a:srcRect t="4687" r="70130" b="67969"/>
          <a:stretch>
            <a:fillRect/>
          </a:stretch>
        </p:blipFill>
        <p:spPr bwMode="auto">
          <a:xfrm rot="5400000">
            <a:off x="3679025" y="3107529"/>
            <a:ext cx="2500330" cy="4000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0" name="ZoneTexte 9"/>
          <p:cNvSpPr txBox="1"/>
          <p:nvPr/>
        </p:nvSpPr>
        <p:spPr>
          <a:xfrm>
            <a:off x="1071538" y="857232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Les produits fabriqués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  <p:pic>
        <p:nvPicPr>
          <p:cNvPr id="12" name="Image 11"/>
          <p:cNvPicPr/>
          <p:nvPr/>
        </p:nvPicPr>
        <p:blipFill>
          <a:blip r:embed="rId4"/>
          <a:srcRect l="66234" t="2343" r="9091" b="60938"/>
          <a:stretch>
            <a:fillRect/>
          </a:stretch>
        </p:blipFill>
        <p:spPr bwMode="auto">
          <a:xfrm rot="5400000">
            <a:off x="785786" y="1500174"/>
            <a:ext cx="1643074" cy="2643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pic>
        <p:nvPicPr>
          <p:cNvPr id="8" name="Image 7"/>
          <p:cNvPicPr/>
          <p:nvPr/>
        </p:nvPicPr>
        <p:blipFill>
          <a:blip r:embed="rId4"/>
          <a:srcRect l="5195" t="35937" r="38961"/>
          <a:stretch>
            <a:fillRect/>
          </a:stretch>
        </p:blipFill>
        <p:spPr bwMode="auto">
          <a:xfrm rot="5400000">
            <a:off x="3643306" y="3000372"/>
            <a:ext cx="2428892" cy="4286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Image 9"/>
          <p:cNvPicPr/>
          <p:nvPr/>
        </p:nvPicPr>
        <p:blipFill>
          <a:blip r:embed="rId4"/>
          <a:srcRect t="4687" r="70130" b="67969"/>
          <a:stretch>
            <a:fillRect/>
          </a:stretch>
        </p:blipFill>
        <p:spPr bwMode="auto">
          <a:xfrm rot="5400000">
            <a:off x="3750463" y="1464455"/>
            <a:ext cx="1643074" cy="27146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1" name="ZoneTexte 10"/>
          <p:cNvSpPr txBox="1"/>
          <p:nvPr/>
        </p:nvSpPr>
        <p:spPr>
          <a:xfrm>
            <a:off x="1071538" y="857232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Les produits fabriqués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  <p:pic>
        <p:nvPicPr>
          <p:cNvPr id="17" name="Image 16"/>
          <p:cNvPicPr/>
          <p:nvPr/>
        </p:nvPicPr>
        <p:blipFill>
          <a:blip r:embed="rId4"/>
          <a:srcRect l="66234" t="2343" r="9091" b="60938"/>
          <a:stretch>
            <a:fillRect/>
          </a:stretch>
        </p:blipFill>
        <p:spPr bwMode="auto">
          <a:xfrm rot="5400000">
            <a:off x="785786" y="1500174"/>
            <a:ext cx="1643074" cy="2643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Image 17"/>
          <p:cNvPicPr/>
          <p:nvPr/>
        </p:nvPicPr>
        <p:blipFill>
          <a:blip r:embed="rId4"/>
          <a:srcRect l="33766" r="36364" b="65625"/>
          <a:stretch>
            <a:fillRect/>
          </a:stretch>
        </p:blipFill>
        <p:spPr bwMode="auto">
          <a:xfrm rot="5400000">
            <a:off x="6679421" y="1464455"/>
            <a:ext cx="1643074" cy="27146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pic>
        <p:nvPicPr>
          <p:cNvPr id="4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cxnSp>
        <p:nvCxnSpPr>
          <p:cNvPr id="5" name="Connecteur droit 4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2844" y="857232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La répartition des produits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14282" y="2071678"/>
            <a:ext cx="43577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i="1" u="sng" dirty="0" smtClean="0">
                <a:latin typeface="Arial Black" pitchFamily="34" charset="0"/>
              </a:rPr>
              <a:t>Production en 2007:</a:t>
            </a:r>
            <a:endParaRPr lang="fr-FR" sz="2600" i="1" u="sng" dirty="0">
              <a:latin typeface="Arial Black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42844" y="2928934"/>
            <a:ext cx="542928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 5 160 000 satellites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FR" sz="20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200 000 échange standard BVA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FR" sz="20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150 000 collections de pignons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FR" sz="20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94 000 boîtes de vitesses Proactive 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endParaRPr lang="fr-FR" dirty="0"/>
          </a:p>
        </p:txBody>
      </p:sp>
      <p:graphicFrame>
        <p:nvGraphicFramePr>
          <p:cNvPr id="19" name="Graphique 18"/>
          <p:cNvGraphicFramePr/>
          <p:nvPr/>
        </p:nvGraphicFramePr>
        <p:xfrm>
          <a:off x="4500530" y="2928934"/>
          <a:ext cx="4643470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857224" y="2500306"/>
            <a:ext cx="58579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2200" dirty="0" smtClean="0">
                <a:latin typeface="Arial Black" pitchFamily="34" charset="0"/>
              </a:rPr>
              <a:t>Un confort et une conduite apaisé</a:t>
            </a:r>
            <a:endParaRPr lang="fr-FR" sz="2200" dirty="0">
              <a:latin typeface="Arial Black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357422" y="3143248"/>
            <a:ext cx="70009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2200" dirty="0" smtClean="0">
                <a:latin typeface="Arial Black" pitchFamily="34" charset="0"/>
              </a:rPr>
              <a:t>Diminution du stress et de la fatigue</a:t>
            </a:r>
            <a:endParaRPr lang="fr-FR" sz="2200" dirty="0">
              <a:latin typeface="Arial Black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714876" y="5715016"/>
            <a:ext cx="44291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2200" dirty="0" smtClean="0">
                <a:latin typeface="Arial Black" pitchFamily="34" charset="0"/>
              </a:rPr>
              <a:t> Une conduite sécurisée</a:t>
            </a:r>
            <a:endParaRPr lang="fr-FR" sz="2200" dirty="0">
              <a:latin typeface="Arial Black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14810" y="4786322"/>
            <a:ext cx="5715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2200" dirty="0" smtClean="0">
                <a:latin typeface="Arial Black" pitchFamily="34" charset="0"/>
              </a:rPr>
              <a:t>Absence du risque de calage</a:t>
            </a:r>
            <a:endParaRPr lang="fr-FR" sz="2200" dirty="0">
              <a:latin typeface="Arial Black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857620" y="3929066"/>
            <a:ext cx="56436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2200" dirty="0" smtClean="0">
                <a:latin typeface="Arial Black" pitchFamily="34" charset="0"/>
              </a:rPr>
              <a:t>Conservation du frein moteur</a:t>
            </a:r>
            <a:endParaRPr lang="fr-FR" sz="2200" dirty="0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500438"/>
            <a:ext cx="3219905" cy="2459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142844" y="1785926"/>
            <a:ext cx="8786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u="sng" dirty="0" smtClean="0">
                <a:latin typeface="Arial" pitchFamily="34" charset="0"/>
                <a:cs typeface="Arial" pitchFamily="34" charset="0"/>
              </a:rPr>
              <a:t>La boîte de vitesse automatique proactive </a:t>
            </a:r>
            <a:endParaRPr lang="fr-F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928794" y="785794"/>
            <a:ext cx="5214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 produit phare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1357290" y="1285860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Arial Black" pitchFamily="34" charset="0"/>
                <a:cs typeface="Arial" pitchFamily="34" charset="0"/>
              </a:rPr>
              <a:t>Composition de la boîte Proactive</a:t>
            </a:r>
            <a:endParaRPr lang="fr-FR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Flèche droite à entaille 4"/>
          <p:cNvSpPr/>
          <p:nvPr/>
        </p:nvSpPr>
        <p:spPr>
          <a:xfrm>
            <a:off x="357158" y="1357298"/>
            <a:ext cx="714380" cy="4286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0" name="Picture 2" descr="http://www.intra.renault.fr/sta/STA_intranet_data/Composants/Production/I_Boite_Dess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0" y="2285992"/>
            <a:ext cx="4533909" cy="340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714744" y="2000240"/>
            <a:ext cx="371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</a:rPr>
              <a:t>1 / Le convertisseur</a:t>
            </a:r>
            <a:endParaRPr lang="fr-FR" sz="2200" dirty="0">
              <a:latin typeface="Arial Black" pitchFamily="34" charset="0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2714612" y="2714620"/>
            <a:ext cx="1643074" cy="1785950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Connecteur droit avec flèche 18"/>
          <p:cNvCxnSpPr/>
          <p:nvPr/>
        </p:nvCxnSpPr>
        <p:spPr>
          <a:xfrm rot="10800000" flipV="1">
            <a:off x="3857620" y="2357430"/>
            <a:ext cx="428628" cy="35719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cxnSp>
        <p:nvCxnSpPr>
          <p:cNvPr id="4" name="Connecteur droit 3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pic>
        <p:nvPicPr>
          <p:cNvPr id="7" name="Picture 2" descr="http://www.intra.renault.fr/sta/STA_intranet_data/Composants/Production/I_Boite_Dess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0" y="2285992"/>
            <a:ext cx="4533909" cy="340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lèche droite à entaille 7"/>
          <p:cNvSpPr/>
          <p:nvPr/>
        </p:nvSpPr>
        <p:spPr>
          <a:xfrm>
            <a:off x="357158" y="1357298"/>
            <a:ext cx="714380" cy="4286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357290" y="1285860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Arial Black" pitchFamily="34" charset="0"/>
                <a:cs typeface="Arial" pitchFamily="34" charset="0"/>
              </a:rPr>
              <a:t>Composition de la boîte Proactive</a:t>
            </a:r>
            <a:endParaRPr lang="fr-FR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714744" y="2000240"/>
            <a:ext cx="371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</a:rPr>
              <a:t>1 / Le convertisseur</a:t>
            </a:r>
            <a:endParaRPr lang="fr-FR" sz="2200" dirty="0">
              <a:latin typeface="Arial Black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357686" y="2786058"/>
            <a:ext cx="56436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  <a:cs typeface="Arial" pitchFamily="34" charset="0"/>
              </a:rPr>
              <a:t>2 / Le distributeur hydraulique</a:t>
            </a:r>
            <a:endParaRPr lang="fr-FR" sz="22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142844" y="2500306"/>
            <a:ext cx="2928958" cy="1500198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/>
          <p:cNvCxnSpPr>
            <a:stCxn id="11" idx="1"/>
          </p:cNvCxnSpPr>
          <p:nvPr/>
        </p:nvCxnSpPr>
        <p:spPr>
          <a:xfrm rot="10800000">
            <a:off x="3071802" y="2928934"/>
            <a:ext cx="1285884" cy="72568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cxnSp>
        <p:nvCxnSpPr>
          <p:cNvPr id="4" name="Connecteur droit 3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pic>
        <p:nvPicPr>
          <p:cNvPr id="7" name="Picture 2" descr="http://www.intra.renault.fr/sta/STA_intranet_data/Composants/Production/I_Boite_Dess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0" y="2285992"/>
            <a:ext cx="4533909" cy="340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lèche droite à entaille 7"/>
          <p:cNvSpPr/>
          <p:nvPr/>
        </p:nvSpPr>
        <p:spPr>
          <a:xfrm>
            <a:off x="357158" y="1357298"/>
            <a:ext cx="714380" cy="4286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4357686" y="2786058"/>
            <a:ext cx="56436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  <a:cs typeface="Arial" pitchFamily="34" charset="0"/>
              </a:rPr>
              <a:t>2 / Le distributeur hydraulique</a:t>
            </a:r>
            <a:endParaRPr lang="fr-FR" sz="22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714744" y="2000240"/>
            <a:ext cx="371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</a:rPr>
              <a:t>1 / Le convertisseur</a:t>
            </a:r>
            <a:endParaRPr lang="fr-FR" sz="2200" dirty="0">
              <a:latin typeface="Arial Black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357290" y="1285860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Arial Black" pitchFamily="34" charset="0"/>
                <a:cs typeface="Arial" pitchFamily="34" charset="0"/>
              </a:rPr>
              <a:t>Composition de la boîte Proactive</a:t>
            </a:r>
            <a:endParaRPr lang="fr-FR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857224" y="3643314"/>
            <a:ext cx="1928826" cy="1857388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/>
          <p:cNvCxnSpPr/>
          <p:nvPr/>
        </p:nvCxnSpPr>
        <p:spPr>
          <a:xfrm rot="10800000" flipV="1">
            <a:off x="2786050" y="3857628"/>
            <a:ext cx="1928826" cy="50006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643438" y="3714752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</a:rPr>
              <a:t>3 / Les trains épicycloïdaux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pic>
        <p:nvPicPr>
          <p:cNvPr id="8" name="Picture 2" descr="http://www.intra.renault.fr/sta/STA_intranet_data/Composants/Production/I_Boite_Dess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0" y="2285992"/>
            <a:ext cx="4533909" cy="340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lèche droite à entaille 8"/>
          <p:cNvSpPr/>
          <p:nvPr/>
        </p:nvSpPr>
        <p:spPr>
          <a:xfrm>
            <a:off x="357158" y="1357298"/>
            <a:ext cx="714380" cy="4286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357290" y="1285860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Arial Black" pitchFamily="34" charset="0"/>
                <a:cs typeface="Arial" pitchFamily="34" charset="0"/>
              </a:rPr>
              <a:t>Composition de la boîte Proactive</a:t>
            </a:r>
            <a:endParaRPr lang="fr-FR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714744" y="2000240"/>
            <a:ext cx="371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</a:rPr>
              <a:t>1 / Le convertisseur</a:t>
            </a:r>
            <a:endParaRPr lang="fr-FR" sz="2200" dirty="0">
              <a:latin typeface="Arial Black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357686" y="2786058"/>
            <a:ext cx="56436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  <a:cs typeface="Arial" pitchFamily="34" charset="0"/>
              </a:rPr>
              <a:t>2 / Le distributeur hydraulique</a:t>
            </a:r>
            <a:endParaRPr lang="fr-FR" sz="22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" name="Ellipse 15"/>
          <p:cNvSpPr/>
          <p:nvPr/>
        </p:nvSpPr>
        <p:spPr>
          <a:xfrm rot="19978631">
            <a:off x="151356" y="3893052"/>
            <a:ext cx="987071" cy="2000264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>
            <a:stCxn id="20" idx="1"/>
          </p:cNvCxnSpPr>
          <p:nvPr/>
        </p:nvCxnSpPr>
        <p:spPr>
          <a:xfrm rot="10800000" flipV="1">
            <a:off x="1357290" y="4858890"/>
            <a:ext cx="3286148" cy="213184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643438" y="4643446"/>
            <a:ext cx="40719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</a:rPr>
              <a:t>4 / Freins et embrayage</a:t>
            </a:r>
            <a:endParaRPr lang="fr-FR" sz="2200" dirty="0">
              <a:latin typeface="Arial Black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643438" y="3714752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</a:rPr>
              <a:t>3 / Les trains épicycloïdaux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cxnSp>
        <p:nvCxnSpPr>
          <p:cNvPr id="4" name="Connecteur droit 3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pic>
        <p:nvPicPr>
          <p:cNvPr id="7" name="Picture 2" descr="http://www.intra.renault.fr/sta/STA_intranet_data/Composants/Production/I_Boite_Dess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0" y="2285992"/>
            <a:ext cx="4533909" cy="340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lèche droite à entaille 7"/>
          <p:cNvSpPr/>
          <p:nvPr/>
        </p:nvSpPr>
        <p:spPr>
          <a:xfrm>
            <a:off x="357158" y="1357298"/>
            <a:ext cx="714380" cy="4286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357290" y="1285860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atin typeface="Arial Black" pitchFamily="34" charset="0"/>
                <a:cs typeface="Arial" pitchFamily="34" charset="0"/>
              </a:rPr>
              <a:t>Composition de la boîte Proactive</a:t>
            </a:r>
            <a:endParaRPr lang="fr-FR" sz="2800" b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714744" y="2000240"/>
            <a:ext cx="371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</a:rPr>
              <a:t>1 / Le convertisseur</a:t>
            </a:r>
            <a:endParaRPr lang="fr-FR" sz="2200" dirty="0">
              <a:latin typeface="Arial Black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357686" y="2786058"/>
            <a:ext cx="56436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  <a:cs typeface="Arial" pitchFamily="34" charset="0"/>
              </a:rPr>
              <a:t>2 / Le distributeur hydraulique</a:t>
            </a:r>
            <a:endParaRPr lang="fr-FR" sz="22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071802" y="5572140"/>
            <a:ext cx="58579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</a:rPr>
              <a:t>5 / L’arbre secondaire et le pont</a:t>
            </a:r>
            <a:endParaRPr lang="fr-FR" sz="2200" dirty="0">
              <a:latin typeface="Arial Black" pitchFamily="34" charset="0"/>
            </a:endParaRPr>
          </a:p>
        </p:txBody>
      </p:sp>
      <p:sp>
        <p:nvSpPr>
          <p:cNvPr id="15" name="Ellipse 14"/>
          <p:cNvSpPr/>
          <p:nvPr/>
        </p:nvSpPr>
        <p:spPr>
          <a:xfrm rot="3264491">
            <a:off x="2712381" y="3603475"/>
            <a:ext cx="1046241" cy="2744207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/>
          <p:cNvCxnSpPr/>
          <p:nvPr/>
        </p:nvCxnSpPr>
        <p:spPr>
          <a:xfrm rot="10800000">
            <a:off x="3786182" y="5286388"/>
            <a:ext cx="428628" cy="35719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4643438" y="3714752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</a:rPr>
              <a:t>3 / Les trains épicycloïdaux</a:t>
            </a:r>
          </a:p>
          <a:p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4643438" y="4643446"/>
            <a:ext cx="40719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 smtClean="0">
                <a:latin typeface="Arial Black" pitchFamily="34" charset="0"/>
              </a:rPr>
              <a:t>4 / Freins et embrayage</a:t>
            </a:r>
            <a:endParaRPr lang="fr-FR" sz="2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0" lvl="1" indent="-342900" algn="just">
              <a:buClr>
                <a:schemeClr val="hlink"/>
              </a:buClr>
              <a:buFont typeface="Wingdings" pitchFamily="2" charset="2"/>
              <a:buChar char="v"/>
              <a:defRPr/>
            </a:pP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Dans le cadre de la préparation au BTS MAI, j’ai effectué une période de formation en entreprise.</a:t>
            </a:r>
          </a:p>
          <a:p>
            <a:pPr marL="342900" lvl="1" indent="-342900" algn="just">
              <a:buClr>
                <a:schemeClr val="hlink"/>
              </a:buClr>
              <a:buFont typeface="Wingdings" pitchFamily="2" charset="2"/>
              <a:buChar char="v"/>
              <a:defRPr/>
            </a:pPr>
            <a:endParaRPr lang="fr-FR" sz="2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Cette période de formation  s’est déroulé dans l’entreprise de la Société de Transmissions Automatiques située à RUITZ durant les périodes suivantes:</a:t>
            </a:r>
          </a:p>
          <a:p>
            <a:pPr algn="just">
              <a:buFont typeface="Wingdings" pitchFamily="2" charset="2"/>
              <a:buChar char="v"/>
              <a:defRPr/>
            </a:pPr>
            <a:endParaRPr lang="fr-FR" sz="2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fr-FR" sz="2600" b="1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		→  </a:t>
            </a: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Du 14 au 19 Avril 2008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fr-FR" sz="2600" b="1" dirty="0" smtClean="0">
                <a:latin typeface="Arial" pitchFamily="34" charset="0"/>
                <a:ea typeface="Batang" pitchFamily="18" charset="-127"/>
                <a:cs typeface="Arial" pitchFamily="34" charset="0"/>
              </a:rPr>
              <a:t> 		→  </a:t>
            </a: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Et du 19 Mai au 27 Juin 2008</a:t>
            </a:r>
          </a:p>
          <a:p>
            <a:pPr algn="just">
              <a:buFont typeface="Wingdings" pitchFamily="2" charset="2"/>
              <a:buChar char="v"/>
              <a:defRPr/>
            </a:pPr>
            <a:endParaRPr lang="fr-FR" sz="2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endParaRPr lang="fr-FR" sz="26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Mes objectifs : </a:t>
            </a:r>
            <a:r>
              <a:rPr lang="fr-FR" sz="2600" b="1" dirty="0" smtClean="0">
                <a:latin typeface="Arial" pitchFamily="34" charset="0"/>
                <a:cs typeface="Arial" pitchFamily="34" charset="0"/>
                <a:sym typeface="Webdings"/>
              </a:rPr>
              <a:t> </a:t>
            </a: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Découverte de l’entreprise</a:t>
            </a:r>
          </a:p>
          <a:p>
            <a:pPr algn="just">
              <a:buNone/>
              <a:defRPr/>
            </a:pP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		       </a:t>
            </a:r>
            <a:r>
              <a:rPr lang="fr-FR" sz="2600" b="1" dirty="0" smtClean="0">
                <a:latin typeface="Arial" pitchFamily="34" charset="0"/>
                <a:cs typeface="Arial" pitchFamily="34" charset="0"/>
                <a:sym typeface="Webdings"/>
              </a:rPr>
              <a:t>             </a:t>
            </a:r>
            <a:r>
              <a:rPr lang="fr-FR" sz="2600" b="1" dirty="0" smtClean="0">
                <a:latin typeface="Arial" pitchFamily="34" charset="0"/>
                <a:cs typeface="Arial" pitchFamily="34" charset="0"/>
              </a:rPr>
              <a:t>Etude technique</a:t>
            </a:r>
          </a:p>
          <a:p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143000"/>
          </a:xfr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fr-FR" sz="4000" u="sng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Introduction:</a:t>
            </a:r>
            <a:endParaRPr lang="fr-FR" sz="4000" u="sng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cxnSp>
        <p:nvCxnSpPr>
          <p:cNvPr id="6" name="Connecteur droit 5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 descr="buldings00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330" y="5072074"/>
            <a:ext cx="1659955" cy="1449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2714612" y="1142984"/>
            <a:ext cx="3357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 service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Flèche droite 5"/>
          <p:cNvSpPr/>
          <p:nvPr/>
        </p:nvSpPr>
        <p:spPr>
          <a:xfrm>
            <a:off x="428596" y="2714620"/>
            <a:ext cx="85725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>
            <a:off x="857224" y="3857628"/>
            <a:ext cx="85725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428728" y="2571744"/>
            <a:ext cx="685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ial Black" pitchFamily="34" charset="0"/>
              </a:rPr>
              <a:t>Bâtiment C : Emboutissage tôlerie</a:t>
            </a:r>
            <a:endParaRPr lang="fr-FR" sz="2800" dirty="0">
              <a:latin typeface="Arial Black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500298" y="4929198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ial Black" pitchFamily="34" charset="0"/>
              </a:rPr>
              <a:t>Atelier de maintenance</a:t>
            </a:r>
            <a:endParaRPr lang="fr-FR" sz="2800" dirty="0">
              <a:latin typeface="Arial Black" pitchFamily="34" charset="0"/>
            </a:endParaRPr>
          </a:p>
        </p:txBody>
      </p:sp>
      <p:sp>
        <p:nvSpPr>
          <p:cNvPr id="10" name="Flèche droite 9"/>
          <p:cNvSpPr/>
          <p:nvPr/>
        </p:nvSpPr>
        <p:spPr>
          <a:xfrm>
            <a:off x="1500166" y="5000636"/>
            <a:ext cx="85725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785918" y="3786190"/>
            <a:ext cx="8072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ial Black" pitchFamily="34" charset="0"/>
              </a:rPr>
              <a:t>Produits fabriqués : le convertisseur</a:t>
            </a:r>
            <a:endParaRPr lang="fr-FR" sz="2800" dirty="0">
              <a:latin typeface="Arial Black" pitchFamily="34" charset="0"/>
            </a:endParaRPr>
          </a:p>
        </p:txBody>
      </p:sp>
      <p:sp>
        <p:nvSpPr>
          <p:cNvPr id="12" name="Titre 2"/>
          <p:cNvSpPr txBox="1">
            <a:spLocks/>
          </p:cNvSpPr>
          <p:nvPr/>
        </p:nvSpPr>
        <p:spPr>
          <a:xfrm>
            <a:off x="714348" y="142852"/>
            <a:ext cx="8229600" cy="1143000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1" u="sng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Mon thème de stage</a:t>
            </a:r>
            <a:r>
              <a:rPr kumimoji="0" lang="fr-FR" sz="4000" b="1" i="0" u="sng" strike="noStrike" kern="1200" cap="none" spc="0" normalizeH="0" baseline="0" noProof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:</a:t>
            </a:r>
            <a:endParaRPr kumimoji="0" lang="fr-FR" sz="4000" b="1" i="0" u="sng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1857356" y="857232"/>
            <a:ext cx="4929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L’organigramme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3286116" y="1928802"/>
            <a:ext cx="2857520" cy="121444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KORBAS David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Responsable ateliers maintenance</a:t>
            </a:r>
            <a:endParaRPr lang="fr-FR" b="1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3286116" y="3500438"/>
            <a:ext cx="2928958" cy="128588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EL JIRAHOUI Khalid</a:t>
            </a:r>
          </a:p>
          <a:p>
            <a:pPr algn="ctr"/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Responsable UET maintenance Bat C</a:t>
            </a:r>
            <a:endParaRPr lang="fr-FR" b="1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214414" y="5072074"/>
            <a:ext cx="2214578" cy="100013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Techniciens électriciens</a:t>
            </a:r>
            <a:endParaRPr lang="fr-FR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rot="5400000">
            <a:off x="4608513" y="3321049"/>
            <a:ext cx="357190" cy="1588"/>
          </a:xfrm>
          <a:prstGeom prst="straightConnector1">
            <a:avLst/>
          </a:prstGeom>
          <a:ln w="38100" cmpd="sng">
            <a:solidFill>
              <a:schemeClr val="tx1">
                <a:lumMod val="95000"/>
                <a:lumOff val="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à coins arrondis 22"/>
          <p:cNvSpPr/>
          <p:nvPr/>
        </p:nvSpPr>
        <p:spPr>
          <a:xfrm>
            <a:off x="5857884" y="5072074"/>
            <a:ext cx="2214578" cy="100013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Techniciens mécaniciens</a:t>
            </a:r>
            <a:endParaRPr lang="fr-FR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30" name="Forme 29"/>
          <p:cNvCxnSpPr>
            <a:stCxn id="5" idx="2"/>
            <a:endCxn id="23" idx="1"/>
          </p:cNvCxnSpPr>
          <p:nvPr/>
        </p:nvCxnSpPr>
        <p:spPr>
          <a:xfrm rot="16200000" flipH="1">
            <a:off x="4911330" y="4625586"/>
            <a:ext cx="785818" cy="1107289"/>
          </a:xfrm>
          <a:prstGeom prst="bentConnector2">
            <a:avLst/>
          </a:prstGeom>
          <a:ln w="38100" cmpd="sng">
            <a:solidFill>
              <a:schemeClr val="tx1">
                <a:lumMod val="95000"/>
                <a:lumOff val="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>
            <a:endCxn id="8" idx="3"/>
          </p:cNvCxnSpPr>
          <p:nvPr/>
        </p:nvCxnSpPr>
        <p:spPr>
          <a:xfrm rot="10800000">
            <a:off x="3428992" y="5572140"/>
            <a:ext cx="1357322" cy="1588"/>
          </a:xfrm>
          <a:prstGeom prst="straightConnector1">
            <a:avLst/>
          </a:prstGeom>
          <a:ln w="38100" cmpd="sng">
            <a:solidFill>
              <a:schemeClr val="tx1">
                <a:lumMod val="95000"/>
                <a:lumOff val="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1857356" y="928670"/>
            <a:ext cx="4929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 convertisseur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785926"/>
            <a:ext cx="2085975" cy="2238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ZoneTexte 4"/>
          <p:cNvSpPr txBox="1"/>
          <p:nvPr/>
        </p:nvSpPr>
        <p:spPr>
          <a:xfrm>
            <a:off x="2857488" y="2071678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Le convertisseur</a:t>
            </a:r>
            <a:endParaRPr lang="fr-FR" sz="2400" dirty="0">
              <a:latin typeface="Arial Black" pitchFamily="34" charset="0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rot="10800000" flipV="1">
            <a:off x="2500298" y="2500306"/>
            <a:ext cx="500066" cy="21431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09" y="3357562"/>
            <a:ext cx="4193259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ZoneTexte 8"/>
          <p:cNvSpPr txBox="1"/>
          <p:nvPr/>
        </p:nvSpPr>
        <p:spPr>
          <a:xfrm>
            <a:off x="7072330" y="2428868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L’</a:t>
            </a:r>
            <a:r>
              <a:rPr lang="fr-FR" sz="2400" dirty="0" err="1" smtClean="0">
                <a:latin typeface="Arial Black" pitchFamily="34" charset="0"/>
              </a:rPr>
              <a:t>impulseur</a:t>
            </a:r>
            <a:endParaRPr lang="fr-FR" sz="2400" dirty="0">
              <a:latin typeface="Arial Black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143504" y="2857496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Le réacteur</a:t>
            </a:r>
            <a:endParaRPr lang="fr-FR" sz="2400" dirty="0">
              <a:latin typeface="Arial Black" pitchFamily="34" charset="0"/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rot="16200000" flipH="1">
            <a:off x="6036479" y="3750471"/>
            <a:ext cx="1071570" cy="142876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5400000">
            <a:off x="6893735" y="3464719"/>
            <a:ext cx="1428760" cy="35719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429256" y="621508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La coquille 2/2</a:t>
            </a:r>
            <a:endParaRPr lang="fr-FR" sz="2400" dirty="0">
              <a:latin typeface="Arial Black" pitchFamily="34" charset="0"/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6786578" y="6000768"/>
            <a:ext cx="428628" cy="28575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285984" y="550070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La turbine</a:t>
            </a:r>
            <a:endParaRPr lang="fr-FR" sz="2400" dirty="0">
              <a:latin typeface="Arial Black" pitchFamily="34" charset="0"/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 flipV="1">
            <a:off x="4071934" y="5143512"/>
            <a:ext cx="1071570" cy="428628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1285852" y="442913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La coquille 1/2</a:t>
            </a:r>
            <a:endParaRPr lang="fr-FR" sz="2400" dirty="0">
              <a:latin typeface="Arial Black" pitchFamily="34" charset="0"/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flipV="1">
            <a:off x="3929058" y="4286256"/>
            <a:ext cx="714380" cy="21431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428596" y="642918"/>
            <a:ext cx="80724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4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Présentation de la ligne « coquille ½ » : bâtiment C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85720" y="3214686"/>
            <a:ext cx="5357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>
                <a:latin typeface="Arial Black" pitchFamily="34" charset="0"/>
              </a:rPr>
              <a:t>Fonctionne en 3X8 avec 2 opérateurs par poste</a:t>
            </a:r>
            <a:endParaRPr lang="fr-FR" sz="2400" dirty="0">
              <a:latin typeface="Arial Black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14282" y="4643446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>
                <a:latin typeface="Arial Black" pitchFamily="34" charset="0"/>
              </a:rPr>
              <a:t>Se compose de 10 machines de production</a:t>
            </a:r>
            <a:endParaRPr lang="fr-FR" sz="2400" dirty="0">
              <a:latin typeface="Arial Black" pitchFamily="34" charset="0"/>
            </a:endParaRPr>
          </a:p>
        </p:txBody>
      </p:sp>
      <p:pic>
        <p:nvPicPr>
          <p:cNvPr id="10" name="Image 9" descr="P10104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3143248"/>
            <a:ext cx="2666987" cy="200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ZoneTexte 11"/>
          <p:cNvSpPr txBox="1"/>
          <p:nvPr/>
        </p:nvSpPr>
        <p:spPr>
          <a:xfrm>
            <a:off x="6143636" y="5357826"/>
            <a:ext cx="2428892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latin typeface="Arial Black" pitchFamily="34" charset="0"/>
              </a:rPr>
              <a:t>La coquille 1/2</a:t>
            </a:r>
            <a:endParaRPr lang="fr-FR" sz="20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pic>
        <p:nvPicPr>
          <p:cNvPr id="5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cxnSp>
        <p:nvCxnSpPr>
          <p:cNvPr id="6" name="Connecteur droit 5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428992" y="5643578"/>
            <a:ext cx="2000264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latin typeface="Arial Black" pitchFamily="34" charset="0"/>
              </a:rPr>
              <a:t>Refroidisseur </a:t>
            </a:r>
            <a:r>
              <a:rPr lang="fr-FR" dirty="0" err="1" smtClean="0">
                <a:solidFill>
                  <a:schemeClr val="tx1"/>
                </a:solidFill>
                <a:latin typeface="Arial Black" pitchFamily="34" charset="0"/>
              </a:rPr>
              <a:t>Sérimatec</a:t>
            </a:r>
            <a:endParaRPr lang="fr-F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4282" y="4071942"/>
            <a:ext cx="2000264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latin typeface="Arial Black" pitchFamily="34" charset="0"/>
              </a:rPr>
              <a:t>Lamage </a:t>
            </a:r>
            <a:r>
              <a:rPr lang="fr-FR" dirty="0" err="1" smtClean="0">
                <a:solidFill>
                  <a:schemeClr val="tx1"/>
                </a:solidFill>
                <a:latin typeface="Arial Black" pitchFamily="34" charset="0"/>
              </a:rPr>
              <a:t>Almo</a:t>
            </a:r>
            <a:endParaRPr lang="fr-F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929454" y="4143380"/>
            <a:ext cx="2000264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latin typeface="Arial Black" pitchFamily="34" charset="0"/>
              </a:rPr>
              <a:t>Soudeuse Commercy</a:t>
            </a:r>
            <a:endParaRPr lang="fr-F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43636" y="2143116"/>
            <a:ext cx="2000264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latin typeface="Arial Black" pitchFamily="34" charset="0"/>
              </a:rPr>
              <a:t>Soudeuse </a:t>
            </a:r>
            <a:r>
              <a:rPr lang="fr-FR" dirty="0" err="1" smtClean="0">
                <a:solidFill>
                  <a:schemeClr val="tx1"/>
                </a:solidFill>
                <a:latin typeface="Arial Black" pitchFamily="34" charset="0"/>
              </a:rPr>
              <a:t>Sciaky</a:t>
            </a:r>
            <a:endParaRPr lang="fr-F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57884" y="5214950"/>
            <a:ext cx="2000264" cy="7858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  <a:latin typeface="Arial Black" pitchFamily="34" charset="0"/>
              </a:rPr>
              <a:t>Robot SAF </a:t>
            </a:r>
            <a:r>
              <a:rPr lang="fr-FR" dirty="0" err="1" smtClean="0">
                <a:solidFill>
                  <a:srgbClr val="FF0000"/>
                </a:solidFill>
                <a:latin typeface="Arial Black" pitchFamily="34" charset="0"/>
              </a:rPr>
              <a:t>Kuka</a:t>
            </a:r>
            <a:endParaRPr lang="fr-FR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571868" y="1857364"/>
            <a:ext cx="2000264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latin typeface="Arial Black" pitchFamily="34" charset="0"/>
              </a:rPr>
              <a:t>Machine à laver</a:t>
            </a:r>
            <a:endParaRPr lang="fr-F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929454" y="3143248"/>
            <a:ext cx="2000264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latin typeface="Arial Black" pitchFamily="34" charset="0"/>
              </a:rPr>
              <a:t>Robot </a:t>
            </a:r>
            <a:r>
              <a:rPr lang="fr-FR" dirty="0" err="1" smtClean="0">
                <a:solidFill>
                  <a:schemeClr val="tx1"/>
                </a:solidFill>
                <a:latin typeface="Arial Black" pitchFamily="34" charset="0"/>
              </a:rPr>
              <a:t>Fanuc</a:t>
            </a:r>
            <a:endParaRPr lang="fr-F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4282" y="3000372"/>
            <a:ext cx="2000264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latin typeface="Arial Black" pitchFamily="34" charset="0"/>
              </a:rPr>
              <a:t>Chiron</a:t>
            </a:r>
            <a:endParaRPr lang="fr-F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9" name="Flèche en arc 28"/>
          <p:cNvSpPr/>
          <p:nvPr/>
        </p:nvSpPr>
        <p:spPr>
          <a:xfrm rot="5400000">
            <a:off x="4643438" y="2786058"/>
            <a:ext cx="2000264" cy="2286016"/>
          </a:xfrm>
          <a:prstGeom prst="circularArrow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Flèche en arc 29"/>
          <p:cNvSpPr/>
          <p:nvPr/>
        </p:nvSpPr>
        <p:spPr>
          <a:xfrm rot="16200000">
            <a:off x="2433622" y="2781296"/>
            <a:ext cx="2000264" cy="2295540"/>
          </a:xfrm>
          <a:prstGeom prst="circularArrow">
            <a:avLst/>
          </a:prstGeom>
          <a:gradFill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071802" y="3714752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u="sng" dirty="0" smtClean="0">
                <a:solidFill>
                  <a:srgbClr val="7030A0"/>
                </a:solidFill>
                <a:latin typeface="Arial Black" pitchFamily="34" charset="0"/>
              </a:rPr>
              <a:t>Ligne coquille 1/2</a:t>
            </a:r>
            <a:endParaRPr lang="fr-FR" sz="2400" i="1" u="sng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285852" y="785794"/>
            <a:ext cx="5786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Schéma de la ligne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14348" y="5143512"/>
            <a:ext cx="2000264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latin typeface="Arial Black" pitchFamily="34" charset="0"/>
              </a:rPr>
              <a:t>Tour </a:t>
            </a:r>
            <a:r>
              <a:rPr lang="fr-FR" dirty="0" err="1" smtClean="0">
                <a:solidFill>
                  <a:schemeClr val="tx1"/>
                </a:solidFill>
                <a:latin typeface="Arial Black" pitchFamily="34" charset="0"/>
              </a:rPr>
              <a:t>Danobat</a:t>
            </a:r>
            <a:endParaRPr lang="fr-FR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  <a:latin typeface="Arial Black" pitchFamily="34" charset="0"/>
              </a:rPr>
              <a:t>Tour </a:t>
            </a:r>
            <a:r>
              <a:rPr lang="fr-FR" dirty="0" err="1" smtClean="0">
                <a:solidFill>
                  <a:schemeClr val="tx1"/>
                </a:solidFill>
                <a:latin typeface="Arial Black" pitchFamily="34" charset="0"/>
              </a:rPr>
              <a:t>Sculfort</a:t>
            </a:r>
            <a:endParaRPr lang="fr-FR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1571604" y="1785926"/>
            <a:ext cx="2214578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0070C0"/>
                </a:solidFill>
                <a:latin typeface="Arial Black" pitchFamily="34" charset="0"/>
              </a:rPr>
              <a:t>Entrée coquille 1/2</a:t>
            </a:r>
            <a:endParaRPr lang="fr-FR" sz="2000" dirty="0"/>
          </a:p>
        </p:txBody>
      </p:sp>
      <p:sp>
        <p:nvSpPr>
          <p:cNvPr id="35" name="Flèche droite à entaille 34"/>
          <p:cNvSpPr/>
          <p:nvPr/>
        </p:nvSpPr>
        <p:spPr>
          <a:xfrm>
            <a:off x="2143108" y="2428868"/>
            <a:ext cx="1285884" cy="21431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500034" y="2500306"/>
            <a:ext cx="1214446" cy="4001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0070C0"/>
                </a:solidFill>
                <a:latin typeface="Arial Black" pitchFamily="34" charset="0"/>
              </a:rPr>
              <a:t>Sortie</a:t>
            </a:r>
            <a:endParaRPr lang="fr-FR" sz="2000" dirty="0"/>
          </a:p>
        </p:txBody>
      </p:sp>
      <p:sp>
        <p:nvSpPr>
          <p:cNvPr id="37" name="Flèche droite à entaille 36"/>
          <p:cNvSpPr/>
          <p:nvPr/>
        </p:nvSpPr>
        <p:spPr>
          <a:xfrm rot="16200000">
            <a:off x="-35751" y="2321711"/>
            <a:ext cx="857256" cy="21431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2071670" y="928670"/>
            <a:ext cx="4857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Etude technique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000232" y="4143380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fr-FR" sz="2400" dirty="0" smtClean="0">
                <a:latin typeface="Arial Black" pitchFamily="34" charset="0"/>
              </a:rPr>
              <a:t>Analyser les différents défauts</a:t>
            </a:r>
            <a:endParaRPr lang="fr-FR" sz="2400" dirty="0">
              <a:latin typeface="Arial Black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14282" y="2214554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u="sng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Objectifs:</a:t>
            </a:r>
            <a:endParaRPr lang="fr-FR" sz="3200" b="1" i="1" u="sng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000232" y="5072074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fr-FR" sz="2400" dirty="0" smtClean="0">
                <a:latin typeface="Arial Black" pitchFamily="34" charset="0"/>
              </a:rPr>
              <a:t>Proposer des solutions</a:t>
            </a:r>
            <a:endParaRPr lang="fr-FR" sz="2400" dirty="0">
              <a:latin typeface="Arial Black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57224" y="3071810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sz="2800" dirty="0" smtClean="0">
                <a:latin typeface="Arial Black" pitchFamily="34" charset="0"/>
              </a:rPr>
              <a:t>Fiabiliser le robot SAF </a:t>
            </a:r>
            <a:r>
              <a:rPr lang="fr-FR" sz="2800" dirty="0" err="1" smtClean="0">
                <a:latin typeface="Arial Black" pitchFamily="34" charset="0"/>
              </a:rPr>
              <a:t>Kuka</a:t>
            </a:r>
            <a:r>
              <a:rPr lang="fr-FR" sz="2800" dirty="0" smtClean="0">
                <a:latin typeface="Arial Black" pitchFamily="34" charset="0"/>
              </a:rPr>
              <a:t>:</a:t>
            </a:r>
            <a:endParaRPr lang="fr-FR" sz="2800" dirty="0">
              <a:latin typeface="Arial Black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928662" y="928670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 robot SAF </a:t>
            </a:r>
            <a:r>
              <a:rPr lang="fr-FR" sz="40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Kuka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071678"/>
            <a:ext cx="4643470" cy="3343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NN_GIFA_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10" y="2500306"/>
            <a:ext cx="392909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928662" y="785794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 robot SAF </a:t>
            </a:r>
            <a:r>
              <a:rPr lang="fr-FR" sz="40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Kuka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1026" name="Picture 2" descr="P10203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071678"/>
            <a:ext cx="5072098" cy="3801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ZoneTexte 5"/>
          <p:cNvSpPr txBox="1"/>
          <p:nvPr/>
        </p:nvSpPr>
        <p:spPr>
          <a:xfrm>
            <a:off x="5429256" y="2285992"/>
            <a:ext cx="3714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fr-FR" sz="2400" dirty="0" smtClean="0">
                <a:latin typeface="Arial Black" pitchFamily="34" charset="0"/>
              </a:rPr>
              <a:t>Le robot prend les coquilles grâce à sa pince.</a:t>
            </a:r>
            <a:endParaRPr lang="fr-FR" sz="2400" dirty="0">
              <a:latin typeface="Arial Black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429256" y="4214818"/>
            <a:ext cx="3714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fr-FR" sz="2400" dirty="0" smtClean="0">
                <a:latin typeface="Arial Black" pitchFamily="34" charset="0"/>
              </a:rPr>
              <a:t>Les coquilles sont retournées.</a:t>
            </a:r>
            <a:endParaRPr lang="fr-FR" sz="2400" dirty="0">
              <a:latin typeface="Arial Black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2500306"/>
            <a:ext cx="6000792" cy="383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928662" y="857232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 robot SAF </a:t>
            </a:r>
            <a:r>
              <a:rPr lang="fr-FR" sz="40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Kuka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28596" y="3714752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ial Black" pitchFamily="34" charset="0"/>
              </a:rPr>
              <a:t>Coquille 1/2</a:t>
            </a:r>
            <a:endParaRPr lang="fr-FR" sz="2800" dirty="0">
              <a:latin typeface="Arial Black" pitchFamily="34" charset="0"/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3000364" y="4000504"/>
            <a:ext cx="1285884" cy="571504"/>
          </a:xfrm>
          <a:prstGeom prst="straightConnector1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143504" y="1928802"/>
            <a:ext cx="4000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ial Black" pitchFamily="34" charset="0"/>
              </a:rPr>
              <a:t>Torche de soudure</a:t>
            </a:r>
            <a:endParaRPr lang="fr-FR" sz="2800" dirty="0">
              <a:latin typeface="Arial Black" pitchFamily="34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rot="5400000">
            <a:off x="4964909" y="2964653"/>
            <a:ext cx="1714512" cy="500066"/>
          </a:xfrm>
          <a:prstGeom prst="straightConnector1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0" y="4929198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ial Black" pitchFamily="34" charset="0"/>
              </a:rPr>
              <a:t>Vis non soudé</a:t>
            </a:r>
            <a:endParaRPr lang="fr-FR" sz="2800" dirty="0">
              <a:latin typeface="Arial Black" pitchFamily="34" charset="0"/>
            </a:endParaRPr>
          </a:p>
        </p:txBody>
      </p:sp>
      <p:cxnSp>
        <p:nvCxnSpPr>
          <p:cNvPr id="21" name="Connecteur droit avec flèche 20"/>
          <p:cNvCxnSpPr>
            <a:endCxn id="31" idx="2"/>
          </p:cNvCxnSpPr>
          <p:nvPr/>
        </p:nvCxnSpPr>
        <p:spPr>
          <a:xfrm flipV="1">
            <a:off x="2928926" y="5179231"/>
            <a:ext cx="1143008" cy="35719"/>
          </a:xfrm>
          <a:prstGeom prst="straightConnector1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000760" y="5929330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ial Black" pitchFamily="34" charset="0"/>
              </a:rPr>
              <a:t>Préhenseur</a:t>
            </a:r>
            <a:endParaRPr lang="fr-FR" sz="2800" dirty="0">
              <a:latin typeface="Arial Black" pitchFamily="34" charset="0"/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 rot="10800000">
            <a:off x="4786314" y="5572140"/>
            <a:ext cx="1214446" cy="571504"/>
          </a:xfrm>
          <a:prstGeom prst="straightConnector1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/>
        </p:nvSpPr>
        <p:spPr>
          <a:xfrm>
            <a:off x="4071934" y="5000636"/>
            <a:ext cx="785818" cy="35719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2143108" y="785794"/>
            <a:ext cx="4572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Action du robot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00240"/>
            <a:ext cx="3786214" cy="294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2500306"/>
            <a:ext cx="4059960" cy="317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5000636"/>
            <a:ext cx="1857388" cy="1374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643306" y="2143116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Arial Black" pitchFamily="34" charset="0"/>
              </a:rPr>
              <a:t>Sans renfort de soudure</a:t>
            </a:r>
            <a:endParaRPr lang="fr-FR" sz="2400" b="1" dirty="0">
              <a:latin typeface="Arial Black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857752" y="5786454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Arial Black" pitchFamily="34" charset="0"/>
              </a:rPr>
              <a:t>Avec renfort de soudure</a:t>
            </a:r>
            <a:endParaRPr lang="fr-FR" sz="2400" b="1" dirty="0">
              <a:latin typeface="Arial Black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71472" y="5429264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Arial Black" pitchFamily="34" charset="0"/>
              </a:rPr>
              <a:t>Le renfort</a:t>
            </a:r>
            <a:endParaRPr lang="fr-FR" sz="2400" b="1" dirty="0">
              <a:latin typeface="Arial Black" pitchFamily="34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rot="10800000" flipV="1">
            <a:off x="2071670" y="2643182"/>
            <a:ext cx="1643074" cy="857256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5400000" flipH="1" flipV="1">
            <a:off x="5607851" y="4464851"/>
            <a:ext cx="1357322" cy="128588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2357422" y="5715016"/>
            <a:ext cx="642942" cy="142876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cxnSp>
        <p:nvCxnSpPr>
          <p:cNvPr id="15" name="Connecteur droit 14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071538" y="2285992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fr-FR" sz="3200" dirty="0" smtClean="0">
                <a:latin typeface="Arial Black" pitchFamily="34" charset="0"/>
                <a:cs typeface="Arial" pitchFamily="34" charset="0"/>
              </a:rPr>
              <a:t>Découverte de l’entreprise</a:t>
            </a:r>
            <a:endParaRPr lang="fr-FR" sz="32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071802" y="3357562"/>
            <a:ext cx="5572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fr-FR" sz="3200" dirty="0" smtClean="0">
                <a:latin typeface="Arial Black" pitchFamily="34" charset="0"/>
                <a:cs typeface="Arial" pitchFamily="34" charset="0"/>
              </a:rPr>
              <a:t>Mon thème de stage</a:t>
            </a:r>
            <a:endParaRPr lang="fr-FR" sz="32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786314" y="4429132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fr-FR" sz="3200" dirty="0" smtClean="0">
                <a:latin typeface="Arial Black" pitchFamily="34" charset="0"/>
              </a:rPr>
              <a:t>Conclusion</a:t>
            </a:r>
            <a:endParaRPr lang="fr-FR" sz="3200" dirty="0">
              <a:latin typeface="Arial Black" pitchFamily="34" charset="0"/>
            </a:endParaRPr>
          </a:p>
        </p:txBody>
      </p:sp>
      <p:pic>
        <p:nvPicPr>
          <p:cNvPr id="10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12" name="Titre 2"/>
          <p:cNvSpPr txBox="1">
            <a:spLocks/>
          </p:cNvSpPr>
          <p:nvPr/>
        </p:nvSpPr>
        <p:spPr>
          <a:xfrm>
            <a:off x="714348" y="142852"/>
            <a:ext cx="8229600" cy="1143000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sng" strike="noStrike" kern="1200" cap="none" spc="0" normalizeH="0" baseline="0" noProof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Plan de l’exposé:</a:t>
            </a:r>
            <a:endParaRPr kumimoji="0" lang="fr-FR" sz="4000" b="1" i="0" u="sng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928662" y="1142984"/>
            <a:ext cx="621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Les défauts du robot 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cxnSp>
        <p:nvCxnSpPr>
          <p:cNvPr id="19" name="Connecteur droit 18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00034" y="2071678"/>
            <a:ext cx="7858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fr-FR" sz="2400" dirty="0" smtClean="0">
                <a:latin typeface="Arial Black" pitchFamily="34" charset="0"/>
              </a:rPr>
              <a:t>Les principaux défauts du robot SAF </a:t>
            </a:r>
            <a:r>
              <a:rPr lang="fr-FR" sz="2400" dirty="0" err="1" smtClean="0">
                <a:latin typeface="Arial Black" pitchFamily="34" charset="0"/>
              </a:rPr>
              <a:t>Kuka</a:t>
            </a:r>
            <a:r>
              <a:rPr lang="fr-FR" sz="2400" dirty="0" smtClean="0">
                <a:latin typeface="Arial Black" pitchFamily="34" charset="0"/>
              </a:rPr>
              <a:t>.</a:t>
            </a:r>
            <a:endParaRPr lang="fr-FR" sz="2400" dirty="0">
              <a:latin typeface="Arial Black" pitchFamily="34" charset="0"/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3643306" y="2928934"/>
            <a:ext cx="2357454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  <a:latin typeface="Arial Black" pitchFamily="34" charset="0"/>
              </a:rPr>
              <a:t>Défaut générateur 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  <a:latin typeface="Arial Black" pitchFamily="34" charset="0"/>
              </a:rPr>
              <a:t>( 32%)</a:t>
            </a:r>
            <a:endParaRPr lang="fr-FR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6572264" y="3857628"/>
            <a:ext cx="2357454" cy="107157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  <a:latin typeface="Arial Black" pitchFamily="34" charset="0"/>
              </a:rPr>
              <a:t>Défaut soudure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  <a:latin typeface="Arial Black" pitchFamily="34" charset="0"/>
              </a:rPr>
              <a:t>(11%)</a:t>
            </a:r>
            <a:endParaRPr lang="fr-FR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1500166" y="5000636"/>
            <a:ext cx="2357454" cy="10715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  <a:latin typeface="Arial Black" pitchFamily="34" charset="0"/>
              </a:rPr>
              <a:t>Défaut AU robot (25 %)</a:t>
            </a:r>
            <a:endParaRPr lang="fr-FR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4786314" y="5357826"/>
            <a:ext cx="2357454" cy="10715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  <a:latin typeface="Arial Black" pitchFamily="34" charset="0"/>
              </a:rPr>
              <a:t>Défaut mise en service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  <a:latin typeface="Arial Black" pitchFamily="34" charset="0"/>
              </a:rPr>
              <a:t>(7%)</a:t>
            </a:r>
            <a:endParaRPr lang="fr-FR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500034" y="3571876"/>
            <a:ext cx="2357454" cy="107157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  <a:latin typeface="Arial Black" pitchFamily="34" charset="0"/>
              </a:rPr>
              <a:t>Défaut divers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  <a:latin typeface="Arial Black" pitchFamily="34" charset="0"/>
              </a:rPr>
              <a:t>(25%)</a:t>
            </a:r>
            <a:endParaRPr lang="fr-FR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1428728" y="1214422"/>
            <a:ext cx="5929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Analyse des défauts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9" name="Picture 3" descr="NN_GIFA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12" y="478632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  <p:graphicFrame>
        <p:nvGraphicFramePr>
          <p:cNvPr id="15" name="Graphique 14"/>
          <p:cNvGraphicFramePr/>
          <p:nvPr/>
        </p:nvGraphicFramePr>
        <p:xfrm>
          <a:off x="785786" y="2143116"/>
          <a:ext cx="6276976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pic>
        <p:nvPicPr>
          <p:cNvPr id="5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cxnSp>
        <p:nvCxnSpPr>
          <p:cNvPr id="6" name="Connecteur droit 5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NN_GIFA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12" y="478632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1428728" y="1214422"/>
            <a:ext cx="5929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Travail demandé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85720" y="2500306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fr-FR" sz="2400" dirty="0" smtClean="0">
                <a:latin typeface="Arial Black" pitchFamily="34" charset="0"/>
              </a:rPr>
              <a:t>L’analyse a donc permis de mettre en évidence que le défaut générateur été le plus important.</a:t>
            </a:r>
            <a:endParaRPr lang="fr-FR" sz="2400" dirty="0">
              <a:latin typeface="Arial Black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85720" y="5000636"/>
            <a:ext cx="82153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fr-FR" sz="2600" dirty="0" smtClean="0">
                <a:latin typeface="Arial Black" pitchFamily="34" charset="0"/>
              </a:rPr>
              <a:t>Travail: Adapter un nouveau générateur</a:t>
            </a:r>
            <a:endParaRPr lang="fr-FR" sz="2600" dirty="0">
              <a:latin typeface="Arial Black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28630" y="4143380"/>
            <a:ext cx="82153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fr-FR" sz="2600" dirty="0" smtClean="0">
                <a:latin typeface="Arial Black" pitchFamily="34" charset="0"/>
              </a:rPr>
              <a:t>Conclusion: Changer le générateur</a:t>
            </a:r>
            <a:endParaRPr lang="fr-FR" sz="2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857224" y="1071546"/>
            <a:ext cx="62151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 matériel</a:t>
            </a:r>
            <a:endParaRPr lang="fr-FR" sz="4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741518"/>
            <a:ext cx="3071834" cy="423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571876"/>
            <a:ext cx="3786214" cy="292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786182" y="1857364"/>
            <a:ext cx="5143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Le générateur CY 386 MPRA</a:t>
            </a:r>
            <a:endParaRPr lang="fr-FR" sz="2400" dirty="0">
              <a:latin typeface="Arial Black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000496" y="3071810"/>
            <a:ext cx="5143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Un boitier de connexion</a:t>
            </a:r>
            <a:endParaRPr lang="fr-FR" sz="2400" dirty="0">
              <a:latin typeface="Arial Black" pitchFamily="34" charset="0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rot="10800000" flipV="1">
            <a:off x="3643306" y="2357430"/>
            <a:ext cx="642942" cy="285752"/>
          </a:xfrm>
          <a:prstGeom prst="straightConnector1">
            <a:avLst/>
          </a:prstGeom>
          <a:ln w="44450"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4286248" y="3500438"/>
            <a:ext cx="714380" cy="428628"/>
          </a:xfrm>
          <a:prstGeom prst="straightConnector1">
            <a:avLst/>
          </a:prstGeom>
          <a:ln w="44450"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857224" y="1142984"/>
            <a:ext cx="62151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 matériel</a:t>
            </a:r>
            <a:endParaRPr lang="fr-FR" sz="4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857364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286124"/>
            <a:ext cx="38766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857620" y="1928802"/>
            <a:ext cx="5572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Le branch</a:t>
            </a:r>
            <a:r>
              <a:rPr lang="fr-FR" sz="2400" i="1" dirty="0" smtClean="0">
                <a:latin typeface="Arial Black" pitchFamily="34" charset="0"/>
              </a:rPr>
              <a:t>e</a:t>
            </a:r>
            <a:r>
              <a:rPr lang="fr-FR" sz="2400" dirty="0" smtClean="0">
                <a:latin typeface="Arial Black" pitchFamily="34" charset="0"/>
              </a:rPr>
              <a:t>ment du générateur</a:t>
            </a:r>
            <a:endParaRPr lang="fr-FR" sz="2400" dirty="0">
              <a:latin typeface="Arial Black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00034" y="4357694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Prise JEAGER femelle</a:t>
            </a:r>
            <a:endParaRPr lang="fr-FR" sz="2400" dirty="0">
              <a:latin typeface="Arial Black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857752" y="6000768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Prise HARTING femelle</a:t>
            </a:r>
            <a:endParaRPr lang="fr-FR" sz="2400" dirty="0">
              <a:latin typeface="Arial Black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071538" y="5500702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 Black" pitchFamily="34" charset="0"/>
              </a:rPr>
              <a:t>Prise HARTING mâle</a:t>
            </a:r>
            <a:endParaRPr lang="fr-FR" sz="2400" dirty="0">
              <a:latin typeface="Arial Black" pitchFamily="34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rot="10800000" flipV="1">
            <a:off x="3571868" y="2357430"/>
            <a:ext cx="642942" cy="285752"/>
          </a:xfrm>
          <a:prstGeom prst="straightConnector1">
            <a:avLst/>
          </a:prstGeom>
          <a:ln w="44450"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3714744" y="4786322"/>
            <a:ext cx="714380" cy="142876"/>
          </a:xfrm>
          <a:prstGeom prst="straightConnector1">
            <a:avLst/>
          </a:prstGeom>
          <a:ln w="44450"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4357686" y="5072074"/>
            <a:ext cx="1214446" cy="357190"/>
          </a:xfrm>
          <a:prstGeom prst="straightConnector1">
            <a:avLst/>
          </a:prstGeom>
          <a:ln w="44450"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rot="16200000" flipV="1">
            <a:off x="7786710" y="5214950"/>
            <a:ext cx="571504" cy="285752"/>
          </a:xfrm>
          <a:prstGeom prst="straightConnector1">
            <a:avLst/>
          </a:prstGeom>
          <a:ln w="44450"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428596" y="1000108"/>
            <a:ext cx="7072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</a:t>
            </a:r>
            <a:r>
              <a:rPr lang="fr-FR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schéma de câblage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Picture 3" descr="NN_GIFA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12" y="478632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1857364"/>
            <a:ext cx="70294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cxnSp>
        <p:nvCxnSpPr>
          <p:cNvPr id="3" name="Connecteur droit 2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pic>
        <p:nvPicPr>
          <p:cNvPr id="5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  <p:pic>
        <p:nvPicPr>
          <p:cNvPr id="7" name="Picture 3" descr="NN_GIFA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12" y="478632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428596" y="1000108"/>
            <a:ext cx="7072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</a:t>
            </a:r>
            <a:r>
              <a:rPr lang="fr-FR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schéma de câblage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857364"/>
            <a:ext cx="702945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428596" y="1214422"/>
            <a:ext cx="7072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L’installation</a:t>
            </a:r>
            <a:endParaRPr lang="fr-FR" sz="4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Picture 3" descr="NN_GIFA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12" y="478632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642910" y="2143116"/>
            <a:ext cx="82153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Câblage du générateur et du boitier de connexion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42910" y="3571876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3200" b="1" dirty="0" smtClean="0">
                <a:latin typeface="Times New Roman" pitchFamily="18" charset="0"/>
                <a:cs typeface="Times New Roman" pitchFamily="18" charset="0"/>
                <a:hlinkClick r:id="" action="ppaction://hlinkshowjump?jump=nextslide"/>
              </a:rPr>
              <a:t>Réglages</a:t>
            </a: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 et tests du générateur.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42910" y="4714884"/>
            <a:ext cx="65008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Test du robot dans son cycle normal.</a:t>
            </a:r>
            <a:endParaRPr lang="fr-FR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cxnSp>
        <p:nvCxnSpPr>
          <p:cNvPr id="3" name="Connecteur droit 2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  <p:pic>
        <p:nvPicPr>
          <p:cNvPr id="5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pic>
        <p:nvPicPr>
          <p:cNvPr id="6" name="Picture 3" descr="NN_GIFA_01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12" y="478632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428596" y="1214422"/>
            <a:ext cx="7072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L’installation</a:t>
            </a:r>
            <a:endParaRPr lang="fr-FR" sz="4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2500298" y="2143116"/>
          <a:ext cx="4016600" cy="4063998"/>
        </p:xfrm>
        <a:graphic>
          <a:graphicData uri="http://schemas.openxmlformats.org/drawingml/2006/table">
            <a:tbl>
              <a:tblPr/>
              <a:tblGrid>
                <a:gridCol w="2008300"/>
                <a:gridCol w="2008300"/>
              </a:tblGrid>
              <a:tr h="56132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1" u="none" strike="noStrike">
                          <a:solidFill>
                            <a:srgbClr val="1F497D"/>
                          </a:solidFill>
                          <a:latin typeface="Arial"/>
                        </a:rPr>
                        <a:t>Principaux réglages du générateur 386 MPRA</a:t>
                      </a:r>
                    </a:p>
                  </a:txBody>
                  <a:tcPr marL="9355" marR="9355" marT="935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3783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1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Type de soudure</a:t>
                      </a:r>
                    </a:p>
                  </a:txBody>
                  <a:tcPr marL="9355" marR="9355" marT="93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Soudure continue</a:t>
                      </a:r>
                    </a:p>
                  </a:txBody>
                  <a:tcPr marL="9355" marR="9355" marT="9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83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1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Mode de fusion</a:t>
                      </a:r>
                    </a:p>
                  </a:txBody>
                  <a:tcPr marL="9355" marR="9355" marT="93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 lisse manuel</a:t>
                      </a:r>
                    </a:p>
                  </a:txBody>
                  <a:tcPr marL="9355" marR="9355" marT="9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83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1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Type de fusion</a:t>
                      </a:r>
                    </a:p>
                  </a:txBody>
                  <a:tcPr marL="9355" marR="9355" marT="93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Fusion normale</a:t>
                      </a:r>
                    </a:p>
                  </a:txBody>
                  <a:tcPr marL="9355" marR="9355" marT="9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83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1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Matiére</a:t>
                      </a:r>
                    </a:p>
                  </a:txBody>
                  <a:tcPr marL="9355" marR="9355" marT="93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Acier T23 1mm</a:t>
                      </a:r>
                    </a:p>
                  </a:txBody>
                  <a:tcPr marL="9355" marR="9355" marT="9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83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1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Vitesse du fil</a:t>
                      </a:r>
                    </a:p>
                  </a:txBody>
                  <a:tcPr marL="9355" marR="9355" marT="93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fil= 11m/mn</a:t>
                      </a:r>
                    </a:p>
                  </a:txBody>
                  <a:tcPr marL="9355" marR="9355" marT="9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83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1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L'intensité mini/maxi</a:t>
                      </a:r>
                    </a:p>
                  </a:txBody>
                  <a:tcPr marL="9355" marR="9355" marT="93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 mini = 200A                   Imaxi = 290A</a:t>
                      </a:r>
                    </a:p>
                  </a:txBody>
                  <a:tcPr marL="9355" marR="9355" marT="9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83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1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La tension</a:t>
                      </a:r>
                    </a:p>
                  </a:txBody>
                  <a:tcPr marL="9355" marR="9355" marT="93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Ua = 35V</a:t>
                      </a:r>
                    </a:p>
                  </a:txBody>
                  <a:tcPr marL="9355" marR="9355" marT="9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83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1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Le temps d'amorçage</a:t>
                      </a:r>
                    </a:p>
                  </a:txBody>
                  <a:tcPr marL="9355" marR="9355" marT="93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 = 0,10 S</a:t>
                      </a:r>
                    </a:p>
                  </a:txBody>
                  <a:tcPr marL="9355" marR="9355" marT="93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857496"/>
            <a:ext cx="3929090" cy="304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0" y="1857364"/>
            <a:ext cx="4929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Arial Black" pitchFamily="34" charset="0"/>
              </a:rPr>
              <a:t>Soudure mauvaise obtenue</a:t>
            </a:r>
            <a:endParaRPr lang="fr-FR" sz="3200" dirty="0">
              <a:latin typeface="Arial Black" pitchFamily="34" charset="0"/>
            </a:endParaRPr>
          </a:p>
        </p:txBody>
      </p:sp>
      <p:pic>
        <p:nvPicPr>
          <p:cNvPr id="5" name="Picture 3" descr="NN_GIFA_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12" y="478632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28596" y="1071546"/>
            <a:ext cx="7072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Observation</a:t>
            </a:r>
            <a:endParaRPr lang="fr-FR" sz="4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78726" y="2428868"/>
            <a:ext cx="318409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5429224" y="1928802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Arial Black" pitchFamily="34" charset="0"/>
              </a:rPr>
              <a:t>Soudure bonne</a:t>
            </a:r>
            <a:endParaRPr lang="fr-FR" sz="3200" dirty="0">
              <a:latin typeface="Arial Black" pitchFamily="34" charset="0"/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Sujet de stage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285852" y="1000108"/>
            <a:ext cx="628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i="1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Situation</a:t>
            </a:r>
            <a:r>
              <a:rPr lang="fr-FR" sz="36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fr-FR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géographique</a:t>
            </a:r>
            <a:endParaRPr lang="fr-FR" sz="3600" i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857496"/>
            <a:ext cx="3830029" cy="26481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571744"/>
            <a:ext cx="4286280" cy="2877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cxnSp>
        <p:nvCxnSpPr>
          <p:cNvPr id="9" name="Connecteur droit 8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2"/>
          <p:cNvSpPr txBox="1">
            <a:spLocks/>
          </p:cNvSpPr>
          <p:nvPr/>
        </p:nvSpPr>
        <p:spPr>
          <a:xfrm>
            <a:off x="428596" y="142852"/>
            <a:ext cx="8229600" cy="1143000"/>
          </a:xfrm>
          <a:prstGeom prst="rect">
            <a:avLst/>
          </a:prstGeom>
          <a:noFill/>
        </p:spPr>
        <p:txBody>
          <a:bodyPr>
            <a:normAutofit/>
            <a:scene3d>
              <a:camera prst="perspectiveBelow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sng" strike="noStrike" kern="1200" cap="none" spc="0" normalizeH="0" baseline="0" noProof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Découverte de l’entreprise:</a:t>
            </a:r>
            <a:endParaRPr kumimoji="0" lang="fr-FR" sz="4000" b="1" i="0" u="sng" strike="noStrike" kern="1200" cap="none" spc="0" normalizeH="0" baseline="0" noProof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Titre 2"/>
          <p:cNvSpPr txBox="1">
            <a:spLocks/>
          </p:cNvSpPr>
          <p:nvPr/>
        </p:nvSpPr>
        <p:spPr>
          <a:xfrm>
            <a:off x="1500166" y="2571744"/>
            <a:ext cx="6286544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fr-FR" sz="8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Conclusion</a:t>
            </a:r>
            <a:endParaRPr lang="fr-FR" sz="8000" b="1" u="sng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3200" b="1" dirty="0" smtClean="0">
              <a:ln>
                <a:solidFill>
                  <a:schemeClr val="tx1"/>
                </a:solidFill>
              </a:ln>
              <a:solidFill>
                <a:schemeClr val="accent5">
                  <a:lumMod val="7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4" name="Picture 3" descr="NN_GIFA_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12" y="478632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4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</a:rPr>
              <a:t>Conclusion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928926" y="857232"/>
            <a:ext cx="357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Historique</a:t>
            </a:r>
            <a:endParaRPr lang="fr-FR" sz="4400" i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57158" y="2071678"/>
            <a:ext cx="8786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1970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: Création de la STA. Filiale : Renault (75 %) et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fr-FR" sz="2400" dirty="0" smtClean="0">
                <a:latin typeface="Arial" pitchFamily="34" charset="0"/>
                <a:cs typeface="Arial" pitchFamily="34" charset="0"/>
              </a:rPr>
              <a:t>           Peugeot (25%).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57158" y="3000372"/>
            <a:ext cx="857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1971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: Création de la première boîte de vitesse automatique 	à 3 rapports pour la Renault 16.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57158" y="4000504"/>
            <a:ext cx="857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1997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: Démarrage de la boîte à quatre rapports, la boîte 	Proactive.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57158" y="5000636"/>
            <a:ext cx="857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2005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: Adaptation de la boîte de vitesse Proactive sur les 	moteurs Diesel 1.5l DCI Renault.</a:t>
            </a:r>
          </a:p>
          <a:p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2285984" y="1000108"/>
            <a:ext cx="42148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Chiffres</a:t>
            </a:r>
            <a:r>
              <a:rPr lang="fr-FR" sz="4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fr-FR" sz="4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Clés</a:t>
            </a:r>
            <a:endParaRPr lang="fr-FR" sz="4400" i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214414" y="2357430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fr-FR" sz="2400" dirty="0" smtClean="0">
                <a:latin typeface="Arial Black" pitchFamily="34" charset="0"/>
                <a:cs typeface="Arial" pitchFamily="34" charset="0"/>
              </a:rPr>
              <a:t>Capital de l’entreprise : 12 200 000 €</a:t>
            </a:r>
            <a:endParaRPr lang="fr-FR" sz="24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28662" y="3071810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fr-FR" sz="2400" dirty="0" smtClean="0">
                <a:latin typeface="Arial Black" pitchFamily="34" charset="0"/>
                <a:cs typeface="Arial" pitchFamily="34" charset="0"/>
              </a:rPr>
              <a:t>Chiffre d’affaires : 176 000 000 €</a:t>
            </a:r>
            <a:endParaRPr lang="fr-FR" sz="24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14414" y="3786190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fr-FR" sz="2400" dirty="0" smtClean="0">
                <a:latin typeface="Arial Black" pitchFamily="34" charset="0"/>
                <a:cs typeface="Arial" pitchFamily="34" charset="0"/>
              </a:rPr>
              <a:t>Effectifs ( au 31/12/07):  817 employés</a:t>
            </a:r>
            <a:endParaRPr lang="fr-FR" sz="24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28662" y="4500570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fr-FR" sz="2400" dirty="0" smtClean="0">
                <a:latin typeface="Arial Black" pitchFamily="34" charset="0"/>
                <a:cs typeface="Arial" pitchFamily="34" charset="0"/>
              </a:rPr>
              <a:t>Moyenne d’âge : 44 ans</a:t>
            </a:r>
            <a:endParaRPr lang="fr-FR" sz="24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214414" y="5214950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</a:pPr>
            <a:r>
              <a:rPr lang="fr-FR" sz="2400" dirty="0" smtClean="0">
                <a:latin typeface="Arial Black" pitchFamily="34" charset="0"/>
                <a:cs typeface="Arial" pitchFamily="34" charset="0"/>
              </a:rPr>
              <a:t>Production journalière: 1600 boîtes par jour</a:t>
            </a:r>
            <a:endParaRPr lang="fr-FR" sz="24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  <p:cxnSp>
        <p:nvCxnSpPr>
          <p:cNvPr id="3" name="Connecteur droit 2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pic>
        <p:nvPicPr>
          <p:cNvPr id="6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1285852" y="857232"/>
            <a:ext cx="5715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 chiffre d’affaires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2143116"/>
            <a:ext cx="5453053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714348" y="785794"/>
            <a:ext cx="6429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Les clients principaux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71472" y="2357430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  <a:cs typeface="Mongolian Baiti" pitchFamily="66" charset="0"/>
              </a:rPr>
              <a:t>RENAULT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571868" y="3143248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  <a:cs typeface="Arial" pitchFamily="34" charset="0"/>
              </a:rPr>
              <a:t>PEUGEOT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572264" y="4214818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  <a:cs typeface="Arial" pitchFamily="34" charset="0"/>
              </a:rPr>
              <a:t>NISSAN</a:t>
            </a:r>
            <a:endParaRPr lang="fr-FR" sz="3600" b="1" i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" name="Image 9" descr="625px-Peugeot_logo_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3714752"/>
            <a:ext cx="1357322" cy="13008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Picture 2" descr="C:\Documents and Settings\jérémy\Bureau\rapport definitiv\Renault_logo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3000372"/>
            <a:ext cx="1514240" cy="12176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Picture 3" descr="C:\Documents and Settings\jérémy\Bureau\rapport definitiv\untitled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4786322"/>
            <a:ext cx="1496286" cy="12531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13" name="Connecteur droit 12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jérémy\Mes documents\raport de stage\rapport\Logo STA Couleur pet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42852"/>
            <a:ext cx="1548722" cy="1239799"/>
          </a:xfrm>
          <a:prstGeom prst="rect">
            <a:avLst/>
          </a:prstGeom>
          <a:noFill/>
        </p:spPr>
      </p:pic>
      <p:pic>
        <p:nvPicPr>
          <p:cNvPr id="5" name="Image 4"/>
          <p:cNvPicPr/>
          <p:nvPr/>
        </p:nvPicPr>
        <p:blipFill>
          <a:blip r:embed="rId4"/>
          <a:srcRect l="66234" t="2343" r="9091" b="60938"/>
          <a:stretch>
            <a:fillRect/>
          </a:stretch>
        </p:blipFill>
        <p:spPr bwMode="auto">
          <a:xfrm rot="5400000">
            <a:off x="3321835" y="1821645"/>
            <a:ext cx="2214578" cy="4000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ZoneTexte 6"/>
          <p:cNvSpPr txBox="1"/>
          <p:nvPr/>
        </p:nvSpPr>
        <p:spPr>
          <a:xfrm>
            <a:off x="1071538" y="857232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  <a:p>
            <a:r>
              <a:rPr lang="fr-FR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Les produits fabriqués</a:t>
            </a:r>
            <a:endParaRPr lang="fr-FR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214282" y="1071546"/>
            <a:ext cx="72152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143240" y="42860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Sujet de stage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643570" y="64291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u="sng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Eras Demi ITC" pitchFamily="34" charset="0"/>
              </a:rPr>
              <a:t>Conclusion</a:t>
            </a:r>
            <a:endParaRPr lang="fr-FR" sz="2000" i="1" u="sng" dirty="0">
              <a:solidFill>
                <a:schemeClr val="tx2">
                  <a:lumMod val="40000"/>
                  <a:lumOff val="60000"/>
                </a:schemeClr>
              </a:solidFill>
              <a:latin typeface="Eras Demi ITC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2844" y="14285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accent1"/>
                </a:solidFill>
                <a:latin typeface="Eras Demi ITC" pitchFamily="34" charset="0"/>
                <a:cs typeface="Estrangelo Edessa" pitchFamily="66" charset="0"/>
              </a:rPr>
              <a:t>Découverte de l’entreprise</a:t>
            </a:r>
            <a:endParaRPr lang="fr-FR" sz="2000" b="1" i="1" u="sng" dirty="0">
              <a:solidFill>
                <a:schemeClr val="accent1"/>
              </a:solidFill>
              <a:latin typeface="Eras Demi ITC" pitchFamily="34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tond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otond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2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1704</TotalTime>
  <Words>1021</Words>
  <Application>Microsoft Office PowerPoint</Application>
  <PresentationFormat>Affichage à l'écran (4:3)</PresentationFormat>
  <Paragraphs>363</Paragraphs>
  <Slides>40</Slides>
  <Notes>40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Rotonde</vt:lpstr>
      <vt:lpstr>BTS Mécanique et Automatismes Industriels</vt:lpstr>
      <vt:lpstr>Introduction: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Nicolas</dc:creator>
  <cp:lastModifiedBy>Nicolas</cp:lastModifiedBy>
  <cp:revision>170</cp:revision>
  <dcterms:created xsi:type="dcterms:W3CDTF">2008-11-03T12:46:38Z</dcterms:created>
  <dcterms:modified xsi:type="dcterms:W3CDTF">2009-02-17T17:55:24Z</dcterms:modified>
</cp:coreProperties>
</file>